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ppt/theme/themeOverride52.xml" ContentType="application/vnd.openxmlformats-officedocument.themeOverride+xml"/>
  <Override PartName="/ppt/theme/themeOverride53.xml" ContentType="application/vnd.openxmlformats-officedocument.themeOverride+xml"/>
  <Override PartName="/ppt/theme/themeOverride54.xml" ContentType="application/vnd.openxmlformats-officedocument.themeOverride+xml"/>
  <Override PartName="/ppt/theme/themeOverride55.xml" ContentType="application/vnd.openxmlformats-officedocument.themeOverride+xml"/>
  <Override PartName="/ppt/theme/themeOverride56.xml" ContentType="application/vnd.openxmlformats-officedocument.themeOverride+xml"/>
  <Override PartName="/ppt/theme/themeOverride57.xml" ContentType="application/vnd.openxmlformats-officedocument.themeOverride+xml"/>
  <Override PartName="/ppt/theme/themeOverride58.xml" ContentType="application/vnd.openxmlformats-officedocument.themeOverride+xml"/>
  <Override PartName="/ppt/theme/themeOverride59.xml" ContentType="application/vnd.openxmlformats-officedocument.themeOverride+xml"/>
  <Override PartName="/ppt/theme/themeOverride60.xml" ContentType="application/vnd.openxmlformats-officedocument.themeOverride+xml"/>
  <Override PartName="/ppt/theme/themeOverride61.xml" ContentType="application/vnd.openxmlformats-officedocument.themeOverride+xml"/>
  <Override PartName="/ppt/theme/themeOverride62.xml" ContentType="application/vnd.openxmlformats-officedocument.themeOverride+xml"/>
  <Override PartName="/ppt/theme/themeOverride63.xml" ContentType="application/vnd.openxmlformats-officedocument.themeOverride+xml"/>
  <Override PartName="/ppt/theme/themeOverride64.xml" ContentType="application/vnd.openxmlformats-officedocument.themeOverride+xml"/>
  <Override PartName="/ppt/theme/themeOverride65.xml" ContentType="application/vnd.openxmlformats-officedocument.themeOverride+xml"/>
  <Override PartName="/ppt/theme/themeOverride66.xml" ContentType="application/vnd.openxmlformats-officedocument.themeOverride+xml"/>
  <Override PartName="/ppt/theme/themeOverride67.xml" ContentType="application/vnd.openxmlformats-officedocument.themeOverride+xml"/>
  <Override PartName="/ppt/theme/themeOverride68.xml" ContentType="application/vnd.openxmlformats-officedocument.themeOverride+xml"/>
  <Override PartName="/ppt/theme/themeOverride69.xml" ContentType="application/vnd.openxmlformats-officedocument.themeOverride+xml"/>
  <Override PartName="/ppt/theme/themeOverride70.xml" ContentType="application/vnd.openxmlformats-officedocument.themeOverride+xml"/>
  <Override PartName="/ppt/theme/themeOverride71.xml" ContentType="application/vnd.openxmlformats-officedocument.themeOverride+xml"/>
  <Override PartName="/ppt/theme/themeOverride72.xml" ContentType="application/vnd.openxmlformats-officedocument.themeOverride+xml"/>
  <Override PartName="/ppt/theme/themeOverride73.xml" ContentType="application/vnd.openxmlformats-officedocument.themeOverride+xml"/>
  <Override PartName="/ppt/theme/themeOverride74.xml" ContentType="application/vnd.openxmlformats-officedocument.themeOverride+xml"/>
  <Override PartName="/ppt/theme/themeOverride75.xml" ContentType="application/vnd.openxmlformats-officedocument.themeOverride+xml"/>
  <Override PartName="/ppt/theme/themeOverride76.xml" ContentType="application/vnd.openxmlformats-officedocument.themeOverride+xml"/>
  <Override PartName="/ppt/theme/themeOverride77.xml" ContentType="application/vnd.openxmlformats-officedocument.themeOverride+xml"/>
  <Override PartName="/ppt/theme/themeOverride78.xml" ContentType="application/vnd.openxmlformats-officedocument.themeOverride+xml"/>
  <Override PartName="/ppt/theme/themeOverride79.xml" ContentType="application/vnd.openxmlformats-officedocument.themeOverride+xml"/>
  <Override PartName="/ppt/theme/themeOverride80.xml" ContentType="application/vnd.openxmlformats-officedocument.themeOverride+xml"/>
  <Override PartName="/ppt/theme/themeOverride81.xml" ContentType="application/vnd.openxmlformats-officedocument.themeOverride+xml"/>
  <Override PartName="/ppt/theme/themeOverride82.xml" ContentType="application/vnd.openxmlformats-officedocument.themeOverride+xml"/>
  <Override PartName="/ppt/theme/themeOverride83.xml" ContentType="application/vnd.openxmlformats-officedocument.themeOverride+xml"/>
  <Override PartName="/ppt/theme/themeOverride84.xml" ContentType="application/vnd.openxmlformats-officedocument.themeOverride+xml"/>
  <Override PartName="/ppt/theme/themeOverride85.xml" ContentType="application/vnd.openxmlformats-officedocument.themeOverride+xml"/>
  <Override PartName="/ppt/theme/themeOverride86.xml" ContentType="application/vnd.openxmlformats-officedocument.themeOverride+xml"/>
  <Override PartName="/ppt/theme/themeOverride87.xml" ContentType="application/vnd.openxmlformats-officedocument.themeOverride+xml"/>
  <Override PartName="/ppt/theme/themeOverride88.xml" ContentType="application/vnd.openxmlformats-officedocument.themeOverride+xml"/>
  <Override PartName="/ppt/theme/themeOverride89.xml" ContentType="application/vnd.openxmlformats-officedocument.themeOverride+xml"/>
  <Override PartName="/ppt/theme/themeOverride90.xml" ContentType="application/vnd.openxmlformats-officedocument.themeOverride+xml"/>
  <Override PartName="/ppt/theme/themeOverride91.xml" ContentType="application/vnd.openxmlformats-officedocument.themeOverride+xml"/>
  <Override PartName="/ppt/theme/themeOverride92.xml" ContentType="application/vnd.openxmlformats-officedocument.themeOverride+xml"/>
  <Override PartName="/ppt/theme/themeOverride93.xml" ContentType="application/vnd.openxmlformats-officedocument.themeOverride+xml"/>
  <Override PartName="/ppt/theme/themeOverride94.xml" ContentType="application/vnd.openxmlformats-officedocument.themeOverride+xml"/>
  <Override PartName="/ppt/theme/themeOverride95.xml" ContentType="application/vnd.openxmlformats-officedocument.themeOverride+xml"/>
  <Override PartName="/ppt/theme/themeOverride96.xml" ContentType="application/vnd.openxmlformats-officedocument.themeOverride+xml"/>
  <Override PartName="/ppt/theme/themeOverride97.xml" ContentType="application/vnd.openxmlformats-officedocument.themeOverride+xml"/>
  <Override PartName="/ppt/theme/themeOverride98.xml" ContentType="application/vnd.openxmlformats-officedocument.themeOverride+xml"/>
  <Override PartName="/ppt/theme/themeOverride99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00.xml" ContentType="application/vnd.openxmlformats-officedocument.themeOverride+xml"/>
  <Override PartName="/ppt/theme/themeOverride10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8"/>
  </p:notesMasterIdLst>
  <p:handoutMasterIdLst>
    <p:handoutMasterId r:id="rId189"/>
  </p:handoutMasterIdLst>
  <p:sldIdLst>
    <p:sldId id="256" r:id="rId2"/>
    <p:sldId id="258" r:id="rId3"/>
    <p:sldId id="318" r:id="rId4"/>
    <p:sldId id="319" r:id="rId5"/>
    <p:sldId id="308" r:id="rId6"/>
    <p:sldId id="257" r:id="rId7"/>
    <p:sldId id="260" r:id="rId8"/>
    <p:sldId id="432" r:id="rId9"/>
    <p:sldId id="303" r:id="rId10"/>
    <p:sldId id="384" r:id="rId11"/>
    <p:sldId id="385" r:id="rId12"/>
    <p:sldId id="386" r:id="rId13"/>
    <p:sldId id="407" r:id="rId14"/>
    <p:sldId id="408" r:id="rId15"/>
    <p:sldId id="389" r:id="rId16"/>
    <p:sldId id="390" r:id="rId17"/>
    <p:sldId id="391" r:id="rId18"/>
    <p:sldId id="413" r:id="rId19"/>
    <p:sldId id="414" r:id="rId20"/>
    <p:sldId id="396" r:id="rId21"/>
    <p:sldId id="409" r:id="rId22"/>
    <p:sldId id="410" r:id="rId23"/>
    <p:sldId id="411" r:id="rId24"/>
    <p:sldId id="412" r:id="rId25"/>
    <p:sldId id="397" r:id="rId26"/>
    <p:sldId id="398" r:id="rId27"/>
    <p:sldId id="399" r:id="rId28"/>
    <p:sldId id="400" r:id="rId29"/>
    <p:sldId id="401" r:id="rId30"/>
    <p:sldId id="289" r:id="rId31"/>
    <p:sldId id="415" r:id="rId32"/>
    <p:sldId id="416" r:id="rId33"/>
    <p:sldId id="417" r:id="rId34"/>
    <p:sldId id="291" r:id="rId35"/>
    <p:sldId id="433" r:id="rId36"/>
    <p:sldId id="434" r:id="rId37"/>
    <p:sldId id="435" r:id="rId38"/>
    <p:sldId id="436" r:id="rId39"/>
    <p:sldId id="292" r:id="rId40"/>
    <p:sldId id="437" r:id="rId41"/>
    <p:sldId id="438" r:id="rId42"/>
    <p:sldId id="439" r:id="rId43"/>
    <p:sldId id="293" r:id="rId44"/>
    <p:sldId id="440" r:id="rId45"/>
    <p:sldId id="441" r:id="rId46"/>
    <p:sldId id="442" r:id="rId47"/>
    <p:sldId id="443" r:id="rId48"/>
    <p:sldId id="295" r:id="rId49"/>
    <p:sldId id="429" r:id="rId50"/>
    <p:sldId id="430" r:id="rId51"/>
    <p:sldId id="431" r:id="rId52"/>
    <p:sldId id="296" r:id="rId53"/>
    <p:sldId id="444" r:id="rId54"/>
    <p:sldId id="445" r:id="rId55"/>
    <p:sldId id="446" r:id="rId56"/>
    <p:sldId id="447" r:id="rId57"/>
    <p:sldId id="448" r:id="rId58"/>
    <p:sldId id="449" r:id="rId59"/>
    <p:sldId id="450" r:id="rId60"/>
    <p:sldId id="463" r:id="rId61"/>
    <p:sldId id="452" r:id="rId62"/>
    <p:sldId id="453" r:id="rId63"/>
    <p:sldId id="454" r:id="rId64"/>
    <p:sldId id="455" r:id="rId65"/>
    <p:sldId id="456" r:id="rId66"/>
    <p:sldId id="457" r:id="rId67"/>
    <p:sldId id="458" r:id="rId68"/>
    <p:sldId id="459" r:id="rId69"/>
    <p:sldId id="460" r:id="rId70"/>
    <p:sldId id="461" r:id="rId71"/>
    <p:sldId id="462" r:id="rId72"/>
    <p:sldId id="467" r:id="rId73"/>
    <p:sldId id="300" r:id="rId74"/>
    <p:sldId id="512" r:id="rId75"/>
    <p:sldId id="297" r:id="rId76"/>
    <p:sldId id="514" r:id="rId77"/>
    <p:sldId id="517" r:id="rId78"/>
    <p:sldId id="515" r:id="rId79"/>
    <p:sldId id="516" r:id="rId80"/>
    <p:sldId id="513" r:id="rId81"/>
    <p:sldId id="468" r:id="rId82"/>
    <p:sldId id="469" r:id="rId83"/>
    <p:sldId id="470" r:id="rId84"/>
    <p:sldId id="471" r:id="rId85"/>
    <p:sldId id="472" r:id="rId86"/>
    <p:sldId id="473" r:id="rId87"/>
    <p:sldId id="474" r:id="rId88"/>
    <p:sldId id="475" r:id="rId89"/>
    <p:sldId id="476" r:id="rId90"/>
    <p:sldId id="477" r:id="rId91"/>
    <p:sldId id="478" r:id="rId92"/>
    <p:sldId id="479" r:id="rId93"/>
    <p:sldId id="480" r:id="rId94"/>
    <p:sldId id="481" r:id="rId95"/>
    <p:sldId id="482" r:id="rId96"/>
    <p:sldId id="483" r:id="rId97"/>
    <p:sldId id="484" r:id="rId98"/>
    <p:sldId id="485" r:id="rId99"/>
    <p:sldId id="486" r:id="rId100"/>
    <p:sldId id="487" r:id="rId101"/>
    <p:sldId id="488" r:id="rId102"/>
    <p:sldId id="489" r:id="rId103"/>
    <p:sldId id="490" r:id="rId104"/>
    <p:sldId id="491" r:id="rId105"/>
    <p:sldId id="492" r:id="rId106"/>
    <p:sldId id="493" r:id="rId107"/>
    <p:sldId id="494" r:id="rId108"/>
    <p:sldId id="495" r:id="rId109"/>
    <p:sldId id="496" r:id="rId110"/>
    <p:sldId id="497" r:id="rId111"/>
    <p:sldId id="498" r:id="rId112"/>
    <p:sldId id="499" r:id="rId113"/>
    <p:sldId id="500" r:id="rId114"/>
    <p:sldId id="501" r:id="rId115"/>
    <p:sldId id="502" r:id="rId116"/>
    <p:sldId id="503" r:id="rId117"/>
    <p:sldId id="504" r:id="rId118"/>
    <p:sldId id="505" r:id="rId119"/>
    <p:sldId id="506" r:id="rId120"/>
    <p:sldId id="507" r:id="rId121"/>
    <p:sldId id="508" r:id="rId122"/>
    <p:sldId id="509" r:id="rId123"/>
    <p:sldId id="510" r:id="rId124"/>
    <p:sldId id="299" r:id="rId125"/>
    <p:sldId id="323" r:id="rId126"/>
    <p:sldId id="511" r:id="rId127"/>
    <p:sldId id="464" r:id="rId128"/>
    <p:sldId id="465" r:id="rId129"/>
    <p:sldId id="466" r:id="rId130"/>
    <p:sldId id="383" r:id="rId131"/>
    <p:sldId id="382" r:id="rId132"/>
    <p:sldId id="376" r:id="rId133"/>
    <p:sldId id="377" r:id="rId134"/>
    <p:sldId id="378" r:id="rId135"/>
    <p:sldId id="379" r:id="rId136"/>
    <p:sldId id="380" r:id="rId137"/>
    <p:sldId id="273" r:id="rId138"/>
    <p:sldId id="274" r:id="rId139"/>
    <p:sldId id="326" r:id="rId140"/>
    <p:sldId id="327" r:id="rId141"/>
    <p:sldId id="335" r:id="rId142"/>
    <p:sldId id="336" r:id="rId143"/>
    <p:sldId id="328" r:id="rId144"/>
    <p:sldId id="329" r:id="rId145"/>
    <p:sldId id="330" r:id="rId146"/>
    <p:sldId id="331" r:id="rId147"/>
    <p:sldId id="332" r:id="rId148"/>
    <p:sldId id="333" r:id="rId149"/>
    <p:sldId id="334" r:id="rId150"/>
    <p:sldId id="341" r:id="rId151"/>
    <p:sldId id="342" r:id="rId152"/>
    <p:sldId id="337" r:id="rId153"/>
    <p:sldId id="338" r:id="rId154"/>
    <p:sldId id="343" r:id="rId155"/>
    <p:sldId id="344" r:id="rId156"/>
    <p:sldId id="345" r:id="rId157"/>
    <p:sldId id="346" r:id="rId158"/>
    <p:sldId id="347" r:id="rId159"/>
    <p:sldId id="348" r:id="rId160"/>
    <p:sldId id="349" r:id="rId161"/>
    <p:sldId id="350" r:id="rId162"/>
    <p:sldId id="351" r:id="rId163"/>
    <p:sldId id="352" r:id="rId164"/>
    <p:sldId id="353" r:id="rId165"/>
    <p:sldId id="354" r:id="rId166"/>
    <p:sldId id="355" r:id="rId167"/>
    <p:sldId id="356" r:id="rId168"/>
    <p:sldId id="357" r:id="rId169"/>
    <p:sldId id="358" r:id="rId170"/>
    <p:sldId id="359" r:id="rId171"/>
    <p:sldId id="360" r:id="rId172"/>
    <p:sldId id="361" r:id="rId173"/>
    <p:sldId id="362" r:id="rId174"/>
    <p:sldId id="363" r:id="rId175"/>
    <p:sldId id="364" r:id="rId176"/>
    <p:sldId id="366" r:id="rId177"/>
    <p:sldId id="367" r:id="rId178"/>
    <p:sldId id="368" r:id="rId179"/>
    <p:sldId id="374" r:id="rId180"/>
    <p:sldId id="375" r:id="rId181"/>
    <p:sldId id="369" r:id="rId182"/>
    <p:sldId id="370" r:id="rId183"/>
    <p:sldId id="371" r:id="rId184"/>
    <p:sldId id="372" r:id="rId185"/>
    <p:sldId id="373" r:id="rId186"/>
    <p:sldId id="271" r:id="rId187"/>
  </p:sldIdLst>
  <p:sldSz cx="9144000" cy="6858000" type="screen4x3"/>
  <p:notesSz cx="6789738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310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93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5947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47565B-2D5B-4450-BAC9-ABD4DE88FBB1}" type="datetimeFigureOut">
              <a:rPr lang="en-US" smtClean="0"/>
              <a:t>4/7/2015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5947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50E28-D90B-4183-911B-A9546E0DE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829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5947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90A92-B462-47B1-90A3-82618D6B921E}" type="datetimeFigureOut">
              <a:rPr lang="en-IN" smtClean="0"/>
              <a:t>07-04-2015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4538"/>
            <a:ext cx="4964112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974" y="4716661"/>
            <a:ext cx="543179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5947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481A98-2978-4CF2-A5EE-848754B6022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7904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81A98-2978-4CF2-A5EE-848754B60226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2916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4B2DE59-2A29-4237-A560-F656142F936E}" type="slidenum">
              <a:rPr lang="en-GB"/>
              <a:pPr eaLnBrk="1" hangingPunct="1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784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0AD4A40-ABEF-4E27-B821-0BD15D717F4E}" type="slidenum">
              <a:rPr lang="en-GB"/>
              <a:pPr eaLnBrk="1" hangingPunct="1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649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A2D952F-5AB4-400E-B594-50AAE6DD4804}" type="slidenum">
              <a:rPr lang="en-GB"/>
              <a:pPr eaLnBrk="1" hangingPunct="1"/>
              <a:t>131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433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81A98-2978-4CF2-A5EE-848754B60226}" type="slidenum">
              <a:rPr lang="en-IN" smtClean="0"/>
              <a:t>138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02325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81A98-2978-4CF2-A5EE-848754B60226}" type="slidenum">
              <a:rPr lang="en-IN" smtClean="0"/>
              <a:t>141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02325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9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90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9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9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9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9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9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9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97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9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9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9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0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7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9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0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7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9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0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9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0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9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0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9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0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9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0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9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0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8B331-6C05-4433-8726-01C421A0A13D}" type="datetimeFigureOut">
              <a:rPr lang="en-IN" smtClean="0"/>
              <a:t>07-04-2015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807EE-9CA7-42D7-A387-2F24D08D20DC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8B331-6C05-4433-8726-01C421A0A13D}" type="datetimeFigureOut">
              <a:rPr lang="en-IN" smtClean="0"/>
              <a:t>07-04-2015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807EE-9CA7-42D7-A387-2F24D08D20DC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8B331-6C05-4433-8726-01C421A0A13D}" type="datetimeFigureOut">
              <a:rPr lang="en-IN" smtClean="0"/>
              <a:t>07-04-2015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807EE-9CA7-42D7-A387-2F24D08D20DC}" type="slidenum">
              <a:rPr lang="en-IN" smtClean="0"/>
              <a:t>‹#›</a:t>
            </a:fld>
            <a:endParaRPr lang="en-IN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733720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para logos sobre fondo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88127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45498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45498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45498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45498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45498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45498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45498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8B331-6C05-4433-8726-01C421A0A13D}" type="datetimeFigureOut">
              <a:rPr lang="en-IN" smtClean="0"/>
              <a:t>07-04-2015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807EE-9CA7-42D7-A387-2F24D08D20DC}" type="slidenum">
              <a:rPr lang="en-IN" smtClean="0"/>
              <a:t>‹#›</a:t>
            </a:fld>
            <a:endParaRPr lang="en-IN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45498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45498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36942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9431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59922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71882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34813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95645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04910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04910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8B331-6C05-4433-8726-01C421A0A13D}" type="datetimeFigureOut">
              <a:rPr lang="en-IN" smtClean="0"/>
              <a:t>07-04-2015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807EE-9CA7-42D7-A387-2F24D08D20DC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04910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32755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32755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32755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 userDrawn="1"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2987144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41143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19487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93676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83469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83469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8B331-6C05-4433-8726-01C421A0A13D}" type="datetimeFigureOut">
              <a:rPr lang="en-IN" smtClean="0"/>
              <a:t>07-04-2015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807EE-9CA7-42D7-A387-2F24D08D20DC}" type="slidenum">
              <a:rPr lang="en-IN" smtClean="0"/>
              <a:t>‹#›</a:t>
            </a:fld>
            <a:endParaRPr lang="en-I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83469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49558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49558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49558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49558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1436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1436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1436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1436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1436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8B331-6C05-4433-8726-01C421A0A13D}" type="datetimeFigureOut">
              <a:rPr lang="en-IN" smtClean="0"/>
              <a:t>07-04-2015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807EE-9CA7-42D7-A387-2F24D08D20DC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1436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1436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91924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91924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91924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91924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91924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91924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91924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91924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8B331-6C05-4433-8726-01C421A0A13D}" type="datetimeFigureOut">
              <a:rPr lang="en-IN" smtClean="0"/>
              <a:t>07-04-2015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807EE-9CA7-42D7-A387-2F24D08D20DC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91924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91924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91924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38017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38017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38017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10048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8B331-6C05-4433-8726-01C421A0A13D}" type="datetimeFigureOut">
              <a:rPr lang="en-IN" smtClean="0"/>
              <a:t>07-04-2015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807EE-9CA7-42D7-A387-2F24D08D20DC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8B331-6C05-4433-8726-01C421A0A13D}" type="datetimeFigureOut">
              <a:rPr lang="en-IN" smtClean="0"/>
              <a:t>07-04-2015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807EE-9CA7-42D7-A387-2F24D08D20DC}" type="slidenum">
              <a:rPr lang="en-IN" smtClean="0"/>
              <a:t>‹#›</a:t>
            </a:fld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8B331-6C05-4433-8726-01C421A0A13D}" type="datetimeFigureOut">
              <a:rPr lang="en-IN" smtClean="0"/>
              <a:t>07-04-2015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807EE-9CA7-42D7-A387-2F24D08D20DC}" type="slidenum">
              <a:rPr lang="en-IN" smtClean="0"/>
              <a:t>‹#›</a:t>
            </a:fld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Slide para logos sobre fondo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0" y="0"/>
            <a:ext cx="91440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6 Rectángulo"/>
          <p:cNvSpPr/>
          <p:nvPr/>
        </p:nvSpPr>
        <p:spPr>
          <a:xfrm>
            <a:off x="0" y="6143625"/>
            <a:ext cx="91440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211888"/>
            <a:ext cx="6143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Marcador de título"/>
          <p:cNvSpPr>
            <a:spLocks noGrp="1"/>
          </p:cNvSpPr>
          <p:nvPr>
            <p:ph type="title"/>
          </p:nvPr>
        </p:nvSpPr>
        <p:spPr>
          <a:xfrm>
            <a:off x="285720" y="71438"/>
            <a:ext cx="8229600" cy="5000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2 Marcador de texto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086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defRPr lang="es-E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lang="es-E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lang="es-ES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s-E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29625" y="6286500"/>
            <a:ext cx="54292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fld id="{F326C908-F8A7-40A1-8650-5F7D26A393E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13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102" Type="http://schemas.openxmlformats.org/officeDocument/2006/relationships/slideLayout" Target="../slideLayouts/slideLayout102.xml"/><Relationship Id="rId110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D68B331-6C05-4433-8726-01C421A0A13D}" type="datetimeFigureOut">
              <a:rPr lang="en-IN" smtClean="0"/>
              <a:t>07-04-2015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FAC807EE-9CA7-42D7-A387-2F24D08D20DC}" type="slidenum">
              <a:rPr lang="en-IN" smtClean="0"/>
              <a:t>‹#›</a:t>
            </a:fld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5" r:id="rId13"/>
    <p:sldLayoutId id="2147483676" r:id="rId14"/>
    <p:sldLayoutId id="2147483677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13" r:id="rId31"/>
    <p:sldLayoutId id="2147483714" r:id="rId32"/>
    <p:sldLayoutId id="2147483715" r:id="rId33"/>
    <p:sldLayoutId id="2147483716" r:id="rId34"/>
    <p:sldLayoutId id="2147483717" r:id="rId35"/>
    <p:sldLayoutId id="2147483718" r:id="rId36"/>
    <p:sldLayoutId id="2147483719" r:id="rId37"/>
    <p:sldLayoutId id="2147483720" r:id="rId38"/>
    <p:sldLayoutId id="2147483721" r:id="rId39"/>
    <p:sldLayoutId id="2147483722" r:id="rId40"/>
    <p:sldLayoutId id="2147483723" r:id="rId41"/>
    <p:sldLayoutId id="2147483724" r:id="rId42"/>
    <p:sldLayoutId id="2147483725" r:id="rId43"/>
    <p:sldLayoutId id="2147483726" r:id="rId44"/>
    <p:sldLayoutId id="2147483727" r:id="rId45"/>
    <p:sldLayoutId id="2147483728" r:id="rId46"/>
    <p:sldLayoutId id="2147483729" r:id="rId47"/>
    <p:sldLayoutId id="2147483730" r:id="rId48"/>
    <p:sldLayoutId id="2147483731" r:id="rId49"/>
    <p:sldLayoutId id="2147483732" r:id="rId50"/>
    <p:sldLayoutId id="2147483733" r:id="rId51"/>
    <p:sldLayoutId id="2147483735" r:id="rId52"/>
    <p:sldLayoutId id="2147483736" r:id="rId53"/>
    <p:sldLayoutId id="2147483737" r:id="rId54"/>
    <p:sldLayoutId id="2147483738" r:id="rId55"/>
    <p:sldLayoutId id="2147483739" r:id="rId56"/>
    <p:sldLayoutId id="2147483740" r:id="rId57"/>
    <p:sldLayoutId id="2147483741" r:id="rId58"/>
    <p:sldLayoutId id="2147483742" r:id="rId59"/>
    <p:sldLayoutId id="2147483743" r:id="rId60"/>
    <p:sldLayoutId id="2147483744" r:id="rId61"/>
    <p:sldLayoutId id="2147483745" r:id="rId62"/>
    <p:sldLayoutId id="2147483746" r:id="rId63"/>
    <p:sldLayoutId id="2147483747" r:id="rId64"/>
    <p:sldLayoutId id="2147483748" r:id="rId65"/>
    <p:sldLayoutId id="2147483749" r:id="rId66"/>
    <p:sldLayoutId id="2147483750" r:id="rId67"/>
    <p:sldLayoutId id="2147483751" r:id="rId68"/>
    <p:sldLayoutId id="2147483752" r:id="rId69"/>
    <p:sldLayoutId id="2147483753" r:id="rId70"/>
    <p:sldLayoutId id="2147483754" r:id="rId71"/>
    <p:sldLayoutId id="2147483755" r:id="rId72"/>
    <p:sldLayoutId id="2147483756" r:id="rId73"/>
    <p:sldLayoutId id="2147483757" r:id="rId74"/>
    <p:sldLayoutId id="2147483758" r:id="rId75"/>
    <p:sldLayoutId id="2147483759" r:id="rId76"/>
    <p:sldLayoutId id="2147483760" r:id="rId77"/>
    <p:sldLayoutId id="2147483761" r:id="rId78"/>
    <p:sldLayoutId id="2147483762" r:id="rId79"/>
    <p:sldLayoutId id="2147483763" r:id="rId80"/>
    <p:sldLayoutId id="2147483764" r:id="rId81"/>
    <p:sldLayoutId id="2147483765" r:id="rId82"/>
    <p:sldLayoutId id="2147483766" r:id="rId83"/>
    <p:sldLayoutId id="2147483767" r:id="rId84"/>
    <p:sldLayoutId id="2147483768" r:id="rId85"/>
    <p:sldLayoutId id="2147483769" r:id="rId86"/>
    <p:sldLayoutId id="2147483770" r:id="rId87"/>
    <p:sldLayoutId id="2147483771" r:id="rId88"/>
    <p:sldLayoutId id="2147483772" r:id="rId89"/>
    <p:sldLayoutId id="2147483773" r:id="rId90"/>
    <p:sldLayoutId id="2147483774" r:id="rId91"/>
    <p:sldLayoutId id="2147483775" r:id="rId92"/>
    <p:sldLayoutId id="2147483776" r:id="rId93"/>
    <p:sldLayoutId id="2147483777" r:id="rId94"/>
    <p:sldLayoutId id="2147483778" r:id="rId95"/>
    <p:sldLayoutId id="2147483779" r:id="rId96"/>
    <p:sldLayoutId id="2147483780" r:id="rId97"/>
    <p:sldLayoutId id="2147483781" r:id="rId98"/>
    <p:sldLayoutId id="2147483782" r:id="rId99"/>
    <p:sldLayoutId id="2147483783" r:id="rId100"/>
    <p:sldLayoutId id="2147483784" r:id="rId101"/>
    <p:sldLayoutId id="2147483785" r:id="rId102"/>
    <p:sldLayoutId id="2147483786" r:id="rId103"/>
    <p:sldLayoutId id="2147483787" r:id="rId104"/>
    <p:sldLayoutId id="2147483788" r:id="rId105"/>
    <p:sldLayoutId id="2147483789" r:id="rId106"/>
    <p:sldLayoutId id="2147483790" r:id="rId107"/>
    <p:sldLayoutId id="2147483791" r:id="rId108"/>
    <p:sldLayoutId id="2147483792" r:id="rId109"/>
    <p:sldLayoutId id="2147483793" r:id="rId1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3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0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00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0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9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" Target="slide73.xm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15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15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15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16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" Target="slide16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" Target="slide17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" Target="slide17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918648" cy="2691730"/>
          </a:xfrm>
        </p:spPr>
        <p:txBody>
          <a:bodyPr>
            <a:normAutofit fontScale="90000"/>
          </a:bodyPr>
          <a:lstStyle/>
          <a:p>
            <a:r>
              <a:rPr lang="en-IN" b="1" dirty="0" smtClean="0">
                <a:solidFill>
                  <a:schemeClr val="tx1"/>
                </a:solidFill>
              </a:rPr>
              <a:t>Presentation on</a:t>
            </a:r>
            <a:br>
              <a:rPr lang="en-IN" b="1" dirty="0" smtClean="0">
                <a:solidFill>
                  <a:schemeClr val="tx1"/>
                </a:solidFill>
              </a:rPr>
            </a:br>
            <a:r>
              <a:rPr lang="en-IN" b="1" dirty="0" smtClean="0">
                <a:solidFill>
                  <a:schemeClr val="tx1"/>
                </a:solidFill>
              </a:rPr>
              <a:t/>
            </a:r>
            <a:br>
              <a:rPr lang="en-IN" b="1" dirty="0" smtClean="0">
                <a:solidFill>
                  <a:schemeClr val="tx1"/>
                </a:solidFill>
              </a:rPr>
            </a:br>
            <a:r>
              <a:rPr lang="en-IN" b="1" dirty="0" smtClean="0">
                <a:solidFill>
                  <a:schemeClr val="tx1"/>
                </a:solidFill>
              </a:rPr>
              <a:t>Online Surface Water Information System (</a:t>
            </a:r>
            <a:r>
              <a:rPr lang="en-IN" b="1" dirty="0" err="1" smtClean="0">
                <a:solidFill>
                  <a:schemeClr val="tx1"/>
                </a:solidFill>
              </a:rPr>
              <a:t>eSWIS</a:t>
            </a:r>
            <a:r>
              <a:rPr lang="en-IN" b="1" dirty="0" smtClean="0">
                <a:solidFill>
                  <a:schemeClr val="tx1"/>
                </a:solidFill>
              </a:rPr>
              <a:t>)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6986" y="4509120"/>
            <a:ext cx="3787502" cy="1656184"/>
          </a:xfrm>
        </p:spPr>
        <p:txBody>
          <a:bodyPr>
            <a:noAutofit/>
          </a:bodyPr>
          <a:lstStyle/>
          <a:p>
            <a:r>
              <a:rPr lang="en-IN" sz="2400" b="1" dirty="0" smtClean="0">
                <a:solidFill>
                  <a:srgbClr val="C00000"/>
                </a:solidFill>
              </a:rPr>
              <a:t>by </a:t>
            </a:r>
          </a:p>
          <a:p>
            <a:r>
              <a:rPr lang="en-IN" sz="2400" b="1" dirty="0" smtClean="0">
                <a:solidFill>
                  <a:srgbClr val="C00000"/>
                </a:solidFill>
              </a:rPr>
              <a:t>Rajesh Kumar, Director Central Water Commission</a:t>
            </a:r>
          </a:p>
          <a:p>
            <a:r>
              <a:rPr lang="en-IN" sz="2400" b="1" dirty="0" smtClean="0">
                <a:solidFill>
                  <a:srgbClr val="C00000"/>
                </a:solidFill>
              </a:rPr>
              <a:t>New Delhi</a:t>
            </a:r>
            <a:endParaRPr lang="en-IN" sz="2400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76672"/>
            <a:ext cx="7810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41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587680" cy="7588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 err="1" smtClean="0"/>
              <a:t>eSWIS</a:t>
            </a:r>
            <a:r>
              <a:rPr lang="en-US" b="1" dirty="0" smtClean="0"/>
              <a:t>- Security Features 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9939" name="Content Placeholder 2"/>
          <p:cNvSpPr>
            <a:spLocks noGrp="1"/>
          </p:cNvSpPr>
          <p:nvPr>
            <p:ph sz="quarter" idx="1"/>
          </p:nvPr>
        </p:nvSpPr>
        <p:spPr>
          <a:xfrm>
            <a:off x="191517" y="1196752"/>
            <a:ext cx="8484939" cy="5400600"/>
          </a:xfrm>
        </p:spPr>
        <p:txBody>
          <a:bodyPr>
            <a:noAutofit/>
          </a:bodyPr>
          <a:lstStyle/>
          <a:p>
            <a:pPr algn="just">
              <a:buClr>
                <a:srgbClr val="FF0000"/>
              </a:buClr>
            </a:pPr>
            <a:r>
              <a:rPr lang="en-US" b="1" dirty="0"/>
              <a:t>Web hosting to maintain the web application at a Tier III, ISO- 20000-1 and ISO 27000 certified server farm/data center. The system is completely secured from the all types of internet threats. </a:t>
            </a:r>
          </a:p>
          <a:p>
            <a:pPr algn="just">
              <a:buClr>
                <a:srgbClr val="FF0000"/>
              </a:buClr>
            </a:pPr>
            <a:r>
              <a:rPr lang="en-US" b="1" dirty="0" smtClean="0"/>
              <a:t>The highest level of user is system administrator, who will be able to create users and groups of users and assign permissions to access data and functionality.</a:t>
            </a:r>
          </a:p>
          <a:p>
            <a:pPr algn="just">
              <a:buClr>
                <a:srgbClr val="FF0000"/>
              </a:buClr>
            </a:pPr>
            <a:r>
              <a:rPr lang="en-US" b="1" dirty="0" smtClean="0"/>
              <a:t>It is possible for the administrator to assign, for example, permission for a user to see all CWC hydrological data but only permission to edit the data for the basin(s) in which he/she works.</a:t>
            </a:r>
          </a:p>
          <a:p>
            <a:pPr algn="just">
              <a:buClr>
                <a:srgbClr val="FF0000"/>
              </a:buClr>
            </a:pPr>
            <a:r>
              <a:rPr lang="en-US" b="1" dirty="0" smtClean="0"/>
              <a:t>The </a:t>
            </a:r>
            <a:r>
              <a:rPr lang="en-US" b="1" dirty="0" err="1"/>
              <a:t>eSWIS</a:t>
            </a:r>
            <a:r>
              <a:rPr lang="en-US" b="1" dirty="0"/>
              <a:t> </a:t>
            </a:r>
            <a:r>
              <a:rPr lang="en-US" b="1" dirty="0" smtClean="0"/>
              <a:t>provides </a:t>
            </a:r>
            <a:r>
              <a:rPr lang="en-US" b="1" dirty="0"/>
              <a:t>a simple login </a:t>
            </a:r>
            <a:r>
              <a:rPr lang="en-US" b="1" dirty="0" smtClean="0"/>
              <a:t>and password facility to access data for which </a:t>
            </a:r>
            <a:r>
              <a:rPr lang="en-US" b="1" dirty="0"/>
              <a:t>a</a:t>
            </a:r>
            <a:r>
              <a:rPr lang="en-US" b="1" dirty="0" smtClean="0"/>
              <a:t>ccess </a:t>
            </a:r>
            <a:r>
              <a:rPr lang="en-US" b="1" dirty="0"/>
              <a:t>permissions assigned by the administrator.</a:t>
            </a:r>
          </a:p>
          <a:p>
            <a:pPr algn="just"/>
            <a:endParaRPr lang="en-US" b="1" dirty="0" smtClean="0"/>
          </a:p>
        </p:txBody>
      </p:sp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8316416" y="6597352"/>
            <a:ext cx="360040" cy="2606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0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Shifting</a:t>
            </a:r>
            <a:endParaRPr lang="en-US" dirty="0"/>
          </a:p>
        </p:txBody>
      </p:sp>
      <p:pic>
        <p:nvPicPr>
          <p:cNvPr id="118787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28380207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Drift Correction</a:t>
            </a:r>
            <a:endParaRPr lang="en-US" dirty="0"/>
          </a:p>
        </p:txBody>
      </p:sp>
      <p:pic>
        <p:nvPicPr>
          <p:cNvPr id="119811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8079284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Stage-Discharge </a:t>
            </a:r>
            <a:endParaRPr lang="en-US" dirty="0"/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847725" y="1125538"/>
            <a:ext cx="7667625" cy="5038725"/>
          </a:xfrm>
        </p:spPr>
        <p:txBody>
          <a:bodyPr/>
          <a:lstStyle/>
          <a:p>
            <a:pPr>
              <a:lnSpc>
                <a:spcPct val="200000"/>
              </a:lnSpc>
              <a:buFontTx/>
              <a:buNone/>
              <a:defRPr/>
            </a:pPr>
            <a:r>
              <a:rPr lang="en-GB"/>
              <a:t>Stage-Discharge  : </a:t>
            </a:r>
          </a:p>
          <a:p>
            <a:pPr marL="1143000" lvl="1">
              <a:lnSpc>
                <a:spcPct val="250000"/>
              </a:lnSpc>
              <a:defRPr/>
            </a:pPr>
            <a:r>
              <a:rPr lang="en-GB"/>
              <a:t>Fitting ratting Curves</a:t>
            </a:r>
          </a:p>
          <a:p>
            <a:pPr marL="1143000" lvl="1">
              <a:lnSpc>
                <a:spcPct val="250000"/>
              </a:lnSpc>
              <a:defRPr/>
            </a:pPr>
            <a:r>
              <a:rPr lang="en-GB"/>
              <a:t>Validation of Rating Equations</a:t>
            </a:r>
          </a:p>
          <a:p>
            <a:pPr marL="1143000" lvl="1">
              <a:lnSpc>
                <a:spcPct val="250000"/>
              </a:lnSpc>
              <a:defRPr/>
            </a:pPr>
            <a:r>
              <a:rPr lang="en-GB"/>
              <a:t>Extrapolation of Rating Curve</a:t>
            </a:r>
          </a:p>
          <a:p>
            <a:pPr marL="1143000" lvl="1">
              <a:lnSpc>
                <a:spcPct val="250000"/>
              </a:lnSpc>
              <a:defRPr/>
            </a:pPr>
            <a:r>
              <a:rPr lang="en-GB"/>
              <a:t>Stage-Discharge Computation</a:t>
            </a:r>
          </a:p>
          <a:p>
            <a:pPr lvl="1" indent="0">
              <a:lnSpc>
                <a:spcPct val="200000"/>
              </a:lnSpc>
              <a:buFont typeface="Wingdings" pitchFamily="2" charset="2"/>
              <a:buNone/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0202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Fitting of ratting Curves :PART I</a:t>
            </a:r>
            <a:endParaRPr lang="en-US" dirty="0"/>
          </a:p>
        </p:txBody>
      </p:sp>
      <p:pic>
        <p:nvPicPr>
          <p:cNvPr id="121859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15482471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Fitting of ratting Curves : PART II</a:t>
            </a:r>
            <a:endParaRPr lang="en-US" dirty="0"/>
          </a:p>
        </p:txBody>
      </p:sp>
      <p:pic>
        <p:nvPicPr>
          <p:cNvPr id="12288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26843063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Validation of rating Equation : PART I</a:t>
            </a:r>
            <a:endParaRPr lang="en-US" dirty="0"/>
          </a:p>
        </p:txBody>
      </p:sp>
      <p:sp>
        <p:nvSpPr>
          <p:cNvPr id="123907" name="Content Placeholder 2"/>
          <p:cNvSpPr>
            <a:spLocks noGrp="1"/>
          </p:cNvSpPr>
          <p:nvPr>
            <p:ph idx="1"/>
          </p:nvPr>
        </p:nvSpPr>
        <p:spPr>
          <a:xfrm>
            <a:off x="0" y="692150"/>
            <a:ext cx="9144000" cy="5400675"/>
          </a:xfrm>
        </p:spPr>
        <p:txBody>
          <a:bodyPr/>
          <a:lstStyle/>
          <a:p>
            <a:pPr>
              <a:buFontTx/>
              <a:buNone/>
            </a:pPr>
            <a:endParaRPr lang="en-GB" altLang="en-US"/>
          </a:p>
        </p:txBody>
      </p:sp>
      <p:pic>
        <p:nvPicPr>
          <p:cNvPr id="12390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575" y="-22860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3937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Validation of rating Equation : PART II</a:t>
            </a:r>
            <a:endParaRPr lang="en-US" dirty="0"/>
          </a:p>
        </p:txBody>
      </p:sp>
      <p:pic>
        <p:nvPicPr>
          <p:cNvPr id="124931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42911121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Extrapolation of rating curve</a:t>
            </a:r>
            <a:endParaRPr lang="en-US" dirty="0"/>
          </a:p>
        </p:txBody>
      </p:sp>
      <p:sp>
        <p:nvSpPr>
          <p:cNvPr id="125955" name="Content Placeholder 2"/>
          <p:cNvSpPr>
            <a:spLocks noGrp="1"/>
          </p:cNvSpPr>
          <p:nvPr>
            <p:ph idx="1"/>
          </p:nvPr>
        </p:nvSpPr>
        <p:spPr>
          <a:xfrm>
            <a:off x="900113" y="1268413"/>
            <a:ext cx="8388350" cy="4752975"/>
          </a:xfrm>
        </p:spPr>
        <p:txBody>
          <a:bodyPr/>
          <a:lstStyle/>
          <a:p>
            <a:pPr>
              <a:lnSpc>
                <a:spcPct val="200000"/>
              </a:lnSpc>
              <a:buFontTx/>
              <a:buNone/>
            </a:pPr>
            <a:r>
              <a:rPr lang="en-GB" altLang="en-US"/>
              <a:t>Stage-Discharge  : </a:t>
            </a:r>
          </a:p>
          <a:p>
            <a:pPr marL="1143000" lvl="1">
              <a:lnSpc>
                <a:spcPct val="250000"/>
              </a:lnSpc>
            </a:pPr>
            <a:r>
              <a:rPr lang="en-GB" altLang="en-US"/>
              <a:t>Logarithmic Scale Method</a:t>
            </a:r>
          </a:p>
          <a:p>
            <a:pPr marL="1143000" lvl="1">
              <a:lnSpc>
                <a:spcPct val="250000"/>
              </a:lnSpc>
            </a:pPr>
            <a:r>
              <a:rPr lang="en-GB" altLang="en-US"/>
              <a:t>Stage-Area Velocity</a:t>
            </a:r>
          </a:p>
          <a:p>
            <a:pPr marL="1143000" lvl="1">
              <a:lnSpc>
                <a:spcPct val="250000"/>
              </a:lnSpc>
            </a:pPr>
            <a:r>
              <a:rPr lang="en-GB" altLang="en-US"/>
              <a:t>Manning Cross-section Properties</a:t>
            </a:r>
          </a:p>
          <a:p>
            <a:pPr marL="1143000" lvl="1">
              <a:lnSpc>
                <a:spcPct val="250000"/>
              </a:lnSpc>
            </a:pPr>
            <a:r>
              <a:rPr lang="en-GB" altLang="en-US"/>
              <a:t>With Rating Curve</a:t>
            </a:r>
          </a:p>
        </p:txBody>
      </p:sp>
    </p:spTree>
    <p:extLst>
      <p:ext uri="{BB962C8B-B14F-4D97-AF65-F5344CB8AC3E}">
        <p14:creationId xmlns:p14="http://schemas.microsoft.com/office/powerpoint/2010/main" val="31743412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Logarithmic Scale Method</a:t>
            </a:r>
            <a:endParaRPr lang="en-US" dirty="0"/>
          </a:p>
        </p:txBody>
      </p:sp>
      <p:pic>
        <p:nvPicPr>
          <p:cNvPr id="126979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00" y="865188"/>
            <a:ext cx="8937625" cy="5024437"/>
          </a:xfrm>
        </p:spPr>
      </p:pic>
    </p:spTree>
    <p:extLst>
      <p:ext uri="{BB962C8B-B14F-4D97-AF65-F5344CB8AC3E}">
        <p14:creationId xmlns:p14="http://schemas.microsoft.com/office/powerpoint/2010/main" val="38031506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Stage –Area Velocity</a:t>
            </a:r>
            <a:endParaRPr lang="en-US" dirty="0"/>
          </a:p>
        </p:txBody>
      </p:sp>
      <p:pic>
        <p:nvPicPr>
          <p:cNvPr id="12800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22797993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198" y="1484711"/>
            <a:ext cx="3007519" cy="356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2 Marcador de texto"/>
          <p:cNvSpPr txBox="1">
            <a:spLocks/>
          </p:cNvSpPr>
          <p:nvPr/>
        </p:nvSpPr>
        <p:spPr bwMode="auto">
          <a:xfrm>
            <a:off x="324079" y="1044660"/>
            <a:ext cx="4510803" cy="281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lr>
                <a:srgbClr val="F56600"/>
              </a:buClr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5660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56600"/>
              </a:buClr>
              <a:buFont typeface="Arial" panose="020B0604020202020204" pitchFamily="34" charset="0"/>
              <a:buChar char="□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56600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6600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6600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6600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6600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FontTx/>
              <a:buNone/>
            </a:pPr>
            <a:r>
              <a:rPr lang="en-GB" dirty="0"/>
              <a:t>Data flow among the system and final user will be </a:t>
            </a:r>
            <a:r>
              <a:rPr lang="en-GB" dirty="0">
                <a:solidFill>
                  <a:srgbClr val="FF0000"/>
                </a:solidFill>
              </a:rPr>
              <a:t>encrypted</a:t>
            </a:r>
            <a:r>
              <a:rPr lang="en-GB" dirty="0"/>
              <a:t> at all times</a:t>
            </a:r>
          </a:p>
          <a:p>
            <a:pPr algn="just">
              <a:buFontTx/>
              <a:buNone/>
            </a:pPr>
            <a:endParaRPr lang="en-GB" sz="1050" dirty="0"/>
          </a:p>
          <a:p>
            <a:pPr algn="just">
              <a:buFontTx/>
              <a:buNone/>
            </a:pPr>
            <a:r>
              <a:rPr lang="en-GB" dirty="0"/>
              <a:t>In order to protect data-access, the new </a:t>
            </a:r>
            <a:r>
              <a:rPr lang="en-GB" dirty="0" err="1"/>
              <a:t>eSWIS</a:t>
            </a:r>
            <a:r>
              <a:rPr lang="en-GB" dirty="0"/>
              <a:t> is based on a system which manages the following entities:</a:t>
            </a:r>
            <a:endParaRPr lang="es-ES" dirty="0"/>
          </a:p>
          <a:p>
            <a:pPr lvl="1"/>
            <a:r>
              <a:rPr lang="en-GB" sz="1800" dirty="0"/>
              <a:t>Profiles</a:t>
            </a:r>
          </a:p>
          <a:p>
            <a:pPr lvl="1"/>
            <a:r>
              <a:rPr lang="en-GB" sz="1800" dirty="0"/>
              <a:t>User groups</a:t>
            </a:r>
            <a:endParaRPr lang="en-GB" sz="2000" dirty="0"/>
          </a:p>
          <a:p>
            <a:pPr lvl="1"/>
            <a:r>
              <a:rPr lang="en-GB" sz="1800" dirty="0"/>
              <a:t>Users</a:t>
            </a:r>
            <a:endParaRPr lang="en-IN" sz="1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678332"/>
              </p:ext>
            </p:extLst>
          </p:nvPr>
        </p:nvGraphicFramePr>
        <p:xfrm>
          <a:off x="1169195" y="332656"/>
          <a:ext cx="6588920" cy="576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4460"/>
                <a:gridCol w="3294460"/>
              </a:tblGrid>
              <a:tr h="57606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Security management</a:t>
                      </a:r>
                      <a:endParaRPr lang="en-US" sz="24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68582" marR="68582" marT="34202" marB="3420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r>
                        <a:rPr lang="en-IN" sz="24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Data Security</a:t>
                      </a:r>
                      <a:endParaRPr lang="en-IN" sz="2400" b="1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2" marR="68582" marT="34202" marB="3420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2 Marcador de texto"/>
          <p:cNvSpPr>
            <a:spLocks noGrp="1"/>
          </p:cNvSpPr>
          <p:nvPr>
            <p:ph idx="1"/>
          </p:nvPr>
        </p:nvSpPr>
        <p:spPr>
          <a:xfrm>
            <a:off x="395126" y="4130986"/>
            <a:ext cx="3996929" cy="377429"/>
          </a:xfrm>
        </p:spPr>
        <p:txBody>
          <a:bodyPr>
            <a:normAutofit lnSpcReduction="10000"/>
          </a:bodyPr>
          <a:lstStyle/>
          <a:p>
            <a:pPr eaLnBrk="0" hangingPunct="0">
              <a:buFontTx/>
              <a:buNone/>
            </a:pPr>
            <a:r>
              <a:rPr lang="en-GB" b="1" dirty="0">
                <a:solidFill>
                  <a:srgbClr val="FF0000"/>
                </a:solidFill>
              </a:rPr>
              <a:t>Profile assignment</a:t>
            </a:r>
          </a:p>
        </p:txBody>
      </p:sp>
      <p:sp>
        <p:nvSpPr>
          <p:cNvPr id="7" name="2 Marcador de texto"/>
          <p:cNvSpPr txBox="1">
            <a:spLocks/>
          </p:cNvSpPr>
          <p:nvPr/>
        </p:nvSpPr>
        <p:spPr bwMode="auto">
          <a:xfrm>
            <a:off x="190503" y="4508415"/>
            <a:ext cx="3589409" cy="115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lr>
                <a:srgbClr val="F56600"/>
              </a:buClr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5660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56600"/>
              </a:buClr>
              <a:buFont typeface="Arial" panose="020B0604020202020204" pitchFamily="34" charset="0"/>
              <a:buChar char="□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56600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6600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6600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6600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6600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800100" lvl="3" indent="-257175" algn="just">
              <a:buFont typeface="Wingdings" panose="05000000000000000000" pitchFamily="2" charset="2"/>
              <a:buChar char="§"/>
            </a:pPr>
            <a:r>
              <a:rPr lang="en-GB" sz="1800" dirty="0"/>
              <a:t>Facility access level</a:t>
            </a:r>
          </a:p>
          <a:p>
            <a:pPr marL="800100" lvl="3" indent="-257175" algn="just">
              <a:buFont typeface="Wingdings" panose="05000000000000000000" pitchFamily="2" charset="2"/>
              <a:buChar char="§"/>
            </a:pPr>
            <a:r>
              <a:rPr lang="en-GB" sz="1800" dirty="0"/>
              <a:t>Data permission level</a:t>
            </a:r>
          </a:p>
          <a:p>
            <a:pPr marL="800100" lvl="3" indent="-257175" algn="just">
              <a:buFont typeface="Wingdings" panose="05000000000000000000" pitchFamily="2" charset="2"/>
              <a:buChar char="§"/>
            </a:pPr>
            <a:r>
              <a:rPr lang="en-GB" sz="1800" dirty="0"/>
              <a:t>Module access level</a:t>
            </a:r>
          </a:p>
        </p:txBody>
      </p:sp>
    </p:spTree>
    <p:extLst>
      <p:ext uri="{BB962C8B-B14F-4D97-AF65-F5344CB8AC3E}">
        <p14:creationId xmlns:p14="http://schemas.microsoft.com/office/powerpoint/2010/main" val="669782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Manning Cross-Section Properties</a:t>
            </a:r>
            <a:endParaRPr lang="en-US" dirty="0"/>
          </a:p>
        </p:txBody>
      </p:sp>
      <p:pic>
        <p:nvPicPr>
          <p:cNvPr id="129027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31792257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With Rating Curve</a:t>
            </a:r>
            <a:endParaRPr lang="en-US" dirty="0"/>
          </a:p>
        </p:txBody>
      </p:sp>
      <p:pic>
        <p:nvPicPr>
          <p:cNvPr id="130051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23042558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Stage-Discharge Computation</a:t>
            </a:r>
            <a:endParaRPr lang="en-US" dirty="0"/>
          </a:p>
        </p:txBody>
      </p:sp>
      <p:sp>
        <p:nvSpPr>
          <p:cNvPr id="124931" name="Content Placeholder 2"/>
          <p:cNvSpPr>
            <a:spLocks noGrp="1"/>
          </p:cNvSpPr>
          <p:nvPr>
            <p:ph idx="1"/>
          </p:nvPr>
        </p:nvSpPr>
        <p:spPr>
          <a:xfrm>
            <a:off x="1306513" y="1196975"/>
            <a:ext cx="7812087" cy="4824413"/>
          </a:xfrm>
        </p:spPr>
        <p:txBody>
          <a:bodyPr/>
          <a:lstStyle/>
          <a:p>
            <a:pPr>
              <a:lnSpc>
                <a:spcPct val="200000"/>
              </a:lnSpc>
              <a:buFontTx/>
              <a:buNone/>
              <a:defRPr/>
            </a:pPr>
            <a:r>
              <a:rPr lang="en-GB" altLang="en-US"/>
              <a:t>Stage Discharge Computation:</a:t>
            </a:r>
          </a:p>
          <a:p>
            <a:pPr marL="1143000" lvl="1">
              <a:lnSpc>
                <a:spcPct val="200000"/>
              </a:lnSpc>
              <a:defRPr/>
            </a:pPr>
            <a:r>
              <a:rPr lang="en-US" altLang="en-US"/>
              <a:t>With Rating Curve</a:t>
            </a:r>
          </a:p>
          <a:p>
            <a:pPr marL="1143000" lvl="1">
              <a:lnSpc>
                <a:spcPct val="200000"/>
              </a:lnSpc>
              <a:defRPr/>
            </a:pPr>
            <a:r>
              <a:rPr lang="en-US" altLang="en-US"/>
              <a:t>Weirs and Flumes</a:t>
            </a:r>
            <a:endParaRPr lang="en-GB" altLang="en-US"/>
          </a:p>
          <a:p>
            <a:pPr lvl="1">
              <a:buFontTx/>
              <a:buNone/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92688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With Rating Curves</a:t>
            </a:r>
            <a:endParaRPr lang="en-US" dirty="0"/>
          </a:p>
        </p:txBody>
      </p:sp>
      <p:pic>
        <p:nvPicPr>
          <p:cNvPr id="132099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16484376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Weirs &amp; Flumes</a:t>
            </a:r>
            <a:endParaRPr lang="en-US" dirty="0"/>
          </a:p>
        </p:txBody>
      </p:sp>
      <p:pic>
        <p:nvPicPr>
          <p:cNvPr id="13312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  <a:noFill/>
        </p:spPr>
      </p:pic>
    </p:spTree>
    <p:extLst>
      <p:ext uri="{BB962C8B-B14F-4D97-AF65-F5344CB8AC3E}">
        <p14:creationId xmlns:p14="http://schemas.microsoft.com/office/powerpoint/2010/main" val="28005724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Compilation And Generation</a:t>
            </a:r>
            <a:endParaRPr lang="en-US" dirty="0"/>
          </a:p>
        </p:txBody>
      </p:sp>
      <p:sp>
        <p:nvSpPr>
          <p:cNvPr id="134147" name="Content Placeholder 2"/>
          <p:cNvSpPr>
            <a:spLocks noGrp="1"/>
          </p:cNvSpPr>
          <p:nvPr>
            <p:ph idx="1"/>
          </p:nvPr>
        </p:nvSpPr>
        <p:spPr>
          <a:xfrm>
            <a:off x="1258888" y="1196975"/>
            <a:ext cx="9144000" cy="5400675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Compilation And Generation</a:t>
            </a:r>
          </a:p>
          <a:p>
            <a:pPr lvl="1">
              <a:lnSpc>
                <a:spcPct val="200000"/>
              </a:lnSpc>
            </a:pPr>
            <a:r>
              <a:rPr lang="en-US" altLang="en-US"/>
              <a:t>Aggregation</a:t>
            </a:r>
          </a:p>
          <a:p>
            <a:pPr lvl="1">
              <a:lnSpc>
                <a:spcPct val="200000"/>
              </a:lnSpc>
            </a:pPr>
            <a:r>
              <a:rPr lang="en-US" altLang="en-US"/>
              <a:t>Disaggregation</a:t>
            </a:r>
          </a:p>
          <a:p>
            <a:pPr lvl="1">
              <a:lnSpc>
                <a:spcPct val="200000"/>
              </a:lnSpc>
            </a:pPr>
            <a:r>
              <a:rPr lang="en-US" altLang="en-US"/>
              <a:t>Creation of Derived Series</a:t>
            </a:r>
          </a:p>
          <a:p>
            <a:pPr lvl="1">
              <a:lnSpc>
                <a:spcPct val="200000"/>
              </a:lnSpc>
            </a:pPr>
            <a:r>
              <a:rPr lang="en-US" altLang="en-US"/>
              <a:t>Computation of Areal Rainfall</a:t>
            </a:r>
          </a:p>
          <a:p>
            <a:pPr lvl="1">
              <a:lnSpc>
                <a:spcPct val="200000"/>
              </a:lnSpc>
            </a:pPr>
            <a:r>
              <a:rPr lang="en-US" altLang="en-US"/>
              <a:t>Calculation of Evatranspitation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02917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Aggregation</a:t>
            </a:r>
            <a:endParaRPr lang="en-US" dirty="0"/>
          </a:p>
        </p:txBody>
      </p:sp>
      <p:pic>
        <p:nvPicPr>
          <p:cNvPr id="135171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18898553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Disaggregation</a:t>
            </a:r>
            <a:endParaRPr lang="en-US" dirty="0"/>
          </a:p>
        </p:txBody>
      </p:sp>
      <p:pic>
        <p:nvPicPr>
          <p:cNvPr id="136195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27701697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Creation of Derived Series</a:t>
            </a:r>
            <a:endParaRPr lang="en-US" dirty="0"/>
          </a:p>
        </p:txBody>
      </p:sp>
      <p:pic>
        <p:nvPicPr>
          <p:cNvPr id="137219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7340107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Computation of Areal Rainfall</a:t>
            </a:r>
            <a:endParaRPr lang="en-US" dirty="0"/>
          </a:p>
        </p:txBody>
      </p:sp>
      <p:pic>
        <p:nvPicPr>
          <p:cNvPr id="13824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692150"/>
            <a:ext cx="8785225" cy="5400675"/>
          </a:xfrm>
        </p:spPr>
      </p:pic>
    </p:spTree>
    <p:extLst>
      <p:ext uri="{BB962C8B-B14F-4D97-AF65-F5344CB8AC3E}">
        <p14:creationId xmlns:p14="http://schemas.microsoft.com/office/powerpoint/2010/main" val="22015180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404664"/>
            <a:ext cx="6858000" cy="773081"/>
          </a:xfrm>
        </p:spPr>
        <p:txBody>
          <a:bodyPr>
            <a:normAutofit/>
          </a:bodyPr>
          <a:lstStyle/>
          <a:p>
            <a:r>
              <a:rPr lang="en-IN" b="1" dirty="0" smtClean="0"/>
              <a:t>Users</a:t>
            </a:r>
            <a:endParaRPr lang="en-IN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600760"/>
              </p:ext>
            </p:extLst>
          </p:nvPr>
        </p:nvGraphicFramePr>
        <p:xfrm>
          <a:off x="467544" y="1268760"/>
          <a:ext cx="8305800" cy="4784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1429"/>
                <a:gridCol w="5244371"/>
              </a:tblGrid>
              <a:tr h="1840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100" dirty="0">
                          <a:effectLst/>
                        </a:rPr>
                        <a:t>Data Entry Operator</a:t>
                      </a:r>
                      <a:endParaRPr lang="en-IN" sz="2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51435" marR="51435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data entry operator can enter data and can save it and application will show “Data is pending for approval”, and the data will be saved in a secondary database.</a:t>
                      </a:r>
                      <a:endParaRPr lang="en-IN" sz="21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solidFill>
                      <a:srgbClr val="002060"/>
                    </a:solidFill>
                  </a:tcPr>
                </a:tc>
              </a:tr>
              <a:tr h="1840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100" dirty="0">
                          <a:effectLst/>
                        </a:rPr>
                        <a:t>Data </a:t>
                      </a:r>
                      <a:r>
                        <a:rPr lang="en-GB" sz="2100" dirty="0" smtClean="0">
                          <a:effectLst/>
                        </a:rPr>
                        <a:t>In-charge </a:t>
                      </a:r>
                      <a:endParaRPr lang="en-IN" sz="2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51435" marR="51435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100" b="1" dirty="0">
                          <a:solidFill>
                            <a:srgbClr val="FFFF00"/>
                          </a:solidFill>
                          <a:effectLst/>
                        </a:rPr>
                        <a:t>A data </a:t>
                      </a:r>
                      <a:r>
                        <a:rPr lang="en-GB" sz="2100" b="1" dirty="0" smtClean="0">
                          <a:solidFill>
                            <a:srgbClr val="FFFF00"/>
                          </a:solidFill>
                          <a:effectLst/>
                        </a:rPr>
                        <a:t>in-charge </a:t>
                      </a:r>
                      <a:r>
                        <a:rPr lang="en-GB" sz="2100" b="1" dirty="0">
                          <a:solidFill>
                            <a:srgbClr val="FFFF00"/>
                          </a:solidFill>
                          <a:effectLst/>
                        </a:rPr>
                        <a:t>have the same access level of permission as data entry operator and in addition he/she can approve data and only approved data will be stored in main database</a:t>
                      </a:r>
                      <a:r>
                        <a:rPr lang="en-GB" sz="2100" b="1" dirty="0" smtClean="0">
                          <a:solidFill>
                            <a:srgbClr val="FFFF00"/>
                          </a:solidFill>
                          <a:effectLst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21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51435" marR="51435" marT="0" marB="0">
                    <a:solidFill>
                      <a:srgbClr val="002060"/>
                    </a:solidFill>
                  </a:tcPr>
                </a:tc>
              </a:tr>
              <a:tr h="7360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100" dirty="0">
                          <a:effectLst/>
                        </a:rPr>
                        <a:t>Admin</a:t>
                      </a:r>
                      <a:endParaRPr lang="en-IN" sz="2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51435" marR="51435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100" b="1" dirty="0">
                          <a:solidFill>
                            <a:schemeClr val="bg1"/>
                          </a:solidFill>
                          <a:effectLst/>
                        </a:rPr>
                        <a:t>An admin have permission to access all the modules.</a:t>
                      </a:r>
                      <a:endParaRPr lang="en-IN" sz="2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51435" marR="51435" marT="0" marB="0"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831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Calculation of evapotranspiration</a:t>
            </a:r>
            <a:endParaRPr lang="en-US" dirty="0"/>
          </a:p>
        </p:txBody>
      </p:sp>
      <p:pic>
        <p:nvPicPr>
          <p:cNvPr id="139267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40091395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Sediment Rating Equation</a:t>
            </a:r>
            <a:endParaRPr lang="en-US" dirty="0"/>
          </a:p>
        </p:txBody>
      </p:sp>
      <p:sp>
        <p:nvSpPr>
          <p:cNvPr id="140291" name="Content Placeholder 2"/>
          <p:cNvSpPr>
            <a:spLocks noGrp="1"/>
          </p:cNvSpPr>
          <p:nvPr>
            <p:ph idx="1"/>
          </p:nvPr>
        </p:nvSpPr>
        <p:spPr>
          <a:xfrm>
            <a:off x="1331913" y="1484313"/>
            <a:ext cx="7740650" cy="4608512"/>
          </a:xfrm>
        </p:spPr>
        <p:txBody>
          <a:bodyPr/>
          <a:lstStyle/>
          <a:p>
            <a:pPr>
              <a:lnSpc>
                <a:spcPct val="200000"/>
              </a:lnSpc>
              <a:buFontTx/>
              <a:buNone/>
            </a:pPr>
            <a:r>
              <a:rPr lang="en-US" altLang="en-US"/>
              <a:t>Sediment Rating Equation : </a:t>
            </a:r>
          </a:p>
          <a:p>
            <a:pPr lvl="1">
              <a:lnSpc>
                <a:spcPct val="200000"/>
              </a:lnSpc>
            </a:pPr>
            <a:r>
              <a:rPr lang="en-US" altLang="en-US"/>
              <a:t>Fitting Rating Curves</a:t>
            </a:r>
          </a:p>
          <a:p>
            <a:pPr lvl="1">
              <a:lnSpc>
                <a:spcPct val="200000"/>
              </a:lnSpc>
            </a:pPr>
            <a:r>
              <a:rPr lang="en-US" altLang="en-US"/>
              <a:t>Computation of Sediments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845118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4131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  <a:noFill/>
        </p:spPr>
      </p:pic>
    </p:spTree>
    <p:extLst>
      <p:ext uri="{BB962C8B-B14F-4D97-AF65-F5344CB8AC3E}">
        <p14:creationId xmlns:p14="http://schemas.microsoft.com/office/powerpoint/2010/main" val="23560792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4233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  <a:noFill/>
        </p:spPr>
      </p:pic>
    </p:spTree>
    <p:extLst>
      <p:ext uri="{BB962C8B-B14F-4D97-AF65-F5344CB8AC3E}">
        <p14:creationId xmlns:p14="http://schemas.microsoft.com/office/powerpoint/2010/main" val="20708740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2204864"/>
            <a:ext cx="8640959" cy="4248472"/>
          </a:xfrm>
        </p:spPr>
        <p:txBody>
          <a:bodyPr/>
          <a:lstStyle/>
          <a:p>
            <a:r>
              <a:rPr lang="en-US" b="1" dirty="0" smtClean="0"/>
              <a:t>Facility for importing data from various formats such as Excel, IMD, SWDES is available.</a:t>
            </a:r>
          </a:p>
          <a:p>
            <a:r>
              <a:rPr lang="en-US" b="1" dirty="0"/>
              <a:t>Facility for </a:t>
            </a:r>
            <a:r>
              <a:rPr lang="en-US" b="1" dirty="0" smtClean="0"/>
              <a:t>exporting </a:t>
            </a:r>
            <a:r>
              <a:rPr lang="en-US" b="1" dirty="0"/>
              <a:t>data </a:t>
            </a:r>
            <a:r>
              <a:rPr lang="en-US" b="1" dirty="0" smtClean="0"/>
              <a:t>to </a:t>
            </a:r>
            <a:r>
              <a:rPr lang="en-US" b="1" dirty="0"/>
              <a:t>various formats such as Excel, </a:t>
            </a:r>
            <a:r>
              <a:rPr lang="en-US" b="1" dirty="0" smtClean="0"/>
              <a:t>Mike-11 </a:t>
            </a:r>
            <a:r>
              <a:rPr lang="en-US" b="1" dirty="0" err="1" smtClean="0"/>
              <a:t>etc</a:t>
            </a:r>
            <a:r>
              <a:rPr lang="en-US" b="1" dirty="0" smtClean="0"/>
              <a:t> </a:t>
            </a:r>
            <a:r>
              <a:rPr lang="en-US" b="1" dirty="0"/>
              <a:t>is </a:t>
            </a:r>
            <a:r>
              <a:rPr lang="en-US" b="1" dirty="0" smtClean="0"/>
              <a:t>available.</a:t>
            </a:r>
          </a:p>
          <a:p>
            <a:r>
              <a:rPr lang="en-US" b="1" dirty="0" smtClean="0"/>
              <a:t>Various report such as year books </a:t>
            </a:r>
            <a:r>
              <a:rPr lang="en-US" b="1" dirty="0" err="1" smtClean="0"/>
              <a:t>etc</a:t>
            </a:r>
            <a:r>
              <a:rPr lang="en-US" b="1" dirty="0" smtClean="0"/>
              <a:t> can be generated.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>
            <a:normAutofit/>
          </a:bodyPr>
          <a:lstStyle/>
          <a:p>
            <a:r>
              <a:rPr lang="en-US" b="1" dirty="0" smtClean="0"/>
              <a:t>Import</a:t>
            </a:r>
            <a:r>
              <a:rPr lang="en-US" dirty="0" smtClean="0"/>
              <a:t> &amp; </a:t>
            </a:r>
            <a:r>
              <a:rPr lang="en-US" b="1" dirty="0" smtClean="0"/>
              <a:t>Export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6072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texto"/>
          <p:cNvSpPr>
            <a:spLocks noGrp="1"/>
          </p:cNvSpPr>
          <p:nvPr>
            <p:ph idx="1"/>
          </p:nvPr>
        </p:nvSpPr>
        <p:spPr>
          <a:xfrm>
            <a:off x="323528" y="980728"/>
            <a:ext cx="8568952" cy="5400600"/>
          </a:xfrm>
        </p:spPr>
        <p:txBody>
          <a:bodyPr>
            <a:noAutofit/>
          </a:bodyPr>
          <a:lstStyle/>
          <a:p>
            <a:pPr lvl="1" eaLnBrk="0" hangingPunct="0">
              <a:buClr>
                <a:schemeClr val="accent2">
                  <a:lumMod val="75000"/>
                </a:schemeClr>
              </a:buClr>
              <a:buFont typeface="Wingdings" pitchFamily="2" charset="2"/>
              <a:buChar char="q"/>
              <a:defRPr/>
            </a:pPr>
            <a:r>
              <a:rPr sz="2400" b="1" dirty="0">
                <a:solidFill>
                  <a:schemeClr val="tx1"/>
                </a:solidFill>
              </a:rPr>
              <a:t>Web </a:t>
            </a:r>
            <a:r>
              <a:rPr lang="en-US" sz="2400" b="1" dirty="0">
                <a:solidFill>
                  <a:schemeClr val="tx1"/>
                </a:solidFill>
              </a:rPr>
              <a:t>based metadata </a:t>
            </a:r>
            <a:r>
              <a:rPr sz="2400" b="1" dirty="0">
                <a:solidFill>
                  <a:schemeClr val="tx1"/>
                </a:solidFill>
              </a:rPr>
              <a:t>catalogue</a:t>
            </a:r>
          </a:p>
          <a:p>
            <a:pPr marL="800100" lvl="1" indent="-342900" algn="just" eaLnBrk="0" hangingPunct="0"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2000" b="1" dirty="0">
                <a:solidFill>
                  <a:schemeClr val="tx1"/>
                </a:solidFill>
              </a:rPr>
              <a:t>Metadata and data availability for all stations is available on-line, but permissions for accessing actual data will be subject to control by the administrator.</a:t>
            </a:r>
          </a:p>
          <a:p>
            <a:pPr marL="800100" lvl="1" indent="-342900" algn="just" eaLnBrk="0" hangingPunct="0"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2000" b="1" dirty="0">
                <a:solidFill>
                  <a:schemeClr val="tx1"/>
                </a:solidFill>
              </a:rPr>
              <a:t>User will be able to view various details like name of station or agency to which station belong, type of observations taken at station, period of data availability </a:t>
            </a:r>
            <a:r>
              <a:rPr lang="en-US" sz="2000" b="1" dirty="0" err="1">
                <a:solidFill>
                  <a:schemeClr val="tx1"/>
                </a:solidFill>
              </a:rPr>
              <a:t>etc</a:t>
            </a:r>
            <a:r>
              <a:rPr lang="en-US" sz="2000" b="1" dirty="0">
                <a:solidFill>
                  <a:schemeClr val="tx1"/>
                </a:solidFill>
              </a:rPr>
              <a:t> for both map based and list based options.</a:t>
            </a:r>
          </a:p>
          <a:p>
            <a:pPr marL="800100" lvl="1" indent="-342900" algn="just" eaLnBrk="0" hangingPunct="0"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2000" b="1" dirty="0">
                <a:solidFill>
                  <a:schemeClr val="tx1"/>
                </a:solidFill>
              </a:rPr>
              <a:t>The catalogue </a:t>
            </a:r>
            <a:r>
              <a:rPr lang="en-US" sz="2000" b="1" dirty="0" smtClean="0">
                <a:solidFill>
                  <a:schemeClr val="tx1"/>
                </a:solidFill>
              </a:rPr>
              <a:t>will </a:t>
            </a:r>
            <a:r>
              <a:rPr lang="en-US" sz="2000" b="1" dirty="0">
                <a:solidFill>
                  <a:schemeClr val="tx1"/>
                </a:solidFill>
              </a:rPr>
              <a:t>show station of different IAs/States separately and also in different possible combinations such as in a single basin user shall have the option to select agencies, type of stations, state/IAs etc. or any of them. 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marL="800100" lvl="1" indent="-342900" algn="just" eaLnBrk="0" hangingPunct="0"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IN" sz="2000" b="1" dirty="0" smtClean="0">
                <a:solidFill>
                  <a:schemeClr val="tx1"/>
                </a:solidFill>
              </a:rPr>
              <a:t>This </a:t>
            </a:r>
            <a:r>
              <a:rPr lang="en-IN" sz="2000" b="1" dirty="0">
                <a:solidFill>
                  <a:schemeClr val="tx1"/>
                </a:solidFill>
              </a:rPr>
              <a:t>module will be available for all the people and will not require a login. It allows querying and searching all metadata/information available.</a:t>
            </a:r>
          </a:p>
          <a:p>
            <a:pPr marL="800100" lvl="1" indent="-342900" algn="just" eaLnBrk="0" hangingPunct="0"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IN" sz="2000" b="1" dirty="0">
                <a:solidFill>
                  <a:schemeClr val="tx1"/>
                </a:solidFill>
              </a:rPr>
              <a:t>user can order requisite data.</a:t>
            </a:r>
          </a:p>
          <a:p>
            <a:pPr marL="914400" lvl="2" indent="0" eaLnBrk="0" hangingPunct="0">
              <a:buFont typeface="Wingdings" pitchFamily="2" charset="2"/>
              <a:buNone/>
              <a:defRPr/>
            </a:pPr>
            <a:endParaRPr sz="400" b="1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Data Dissemination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0251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26376"/>
          </a:xfrm>
        </p:spPr>
        <p:txBody>
          <a:bodyPr>
            <a:normAutofit fontScale="90000"/>
          </a:bodyPr>
          <a:lstStyle/>
          <a:p>
            <a:r>
              <a:rPr lang="en-IN" sz="2800" dirty="0" smtClean="0"/>
              <a:t>Representation of HO site on Map</a:t>
            </a:r>
            <a:endParaRPr lang="en-IN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3" b="10110"/>
          <a:stretch/>
        </p:blipFill>
        <p:spPr bwMode="auto">
          <a:xfrm>
            <a:off x="251520" y="764704"/>
            <a:ext cx="871296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17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750300" cy="5000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Data Dissemination                     URL</a:t>
            </a:r>
            <a:r>
              <a:rPr lang="en-US" dirty="0"/>
              <a:t>: http://</a:t>
            </a:r>
            <a:r>
              <a:rPr lang="en-US" dirty="0" smtClean="0"/>
              <a:t>180.92.171.80/wsdd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81923" name="Imagen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42938"/>
            <a:ext cx="9144000" cy="5500687"/>
          </a:xfrm>
        </p:spPr>
      </p:pic>
    </p:spTree>
    <p:extLst>
      <p:ext uri="{BB962C8B-B14F-4D97-AF65-F5344CB8AC3E}">
        <p14:creationId xmlns:p14="http://schemas.microsoft.com/office/powerpoint/2010/main" val="16811867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Add Metadata for the station</a:t>
            </a:r>
            <a:endParaRPr lang="en-US" dirty="0"/>
          </a:p>
        </p:txBody>
      </p:sp>
      <p:pic>
        <p:nvPicPr>
          <p:cNvPr id="82947" name="Content Placeholder 3" descr="metadat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42938"/>
            <a:ext cx="9144000" cy="5500687"/>
          </a:xfrm>
        </p:spPr>
      </p:pic>
    </p:spTree>
    <p:extLst>
      <p:ext uri="{BB962C8B-B14F-4D97-AF65-F5344CB8AC3E}">
        <p14:creationId xmlns:p14="http://schemas.microsoft.com/office/powerpoint/2010/main" val="39140841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Publish the Approved Data</a:t>
            </a:r>
            <a:endParaRPr lang="en-US" dirty="0"/>
          </a:p>
        </p:txBody>
      </p:sp>
      <p:pic>
        <p:nvPicPr>
          <p:cNvPr id="83971" name="Imagen 22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42938"/>
            <a:ext cx="9144000" cy="5500687"/>
          </a:xfrm>
        </p:spPr>
      </p:pic>
    </p:spTree>
    <p:extLst>
      <p:ext uri="{BB962C8B-B14F-4D97-AF65-F5344CB8AC3E}">
        <p14:creationId xmlns:p14="http://schemas.microsoft.com/office/powerpoint/2010/main" val="42147237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Login to </a:t>
            </a:r>
            <a:r>
              <a:rPr lang="en-US" dirty="0" err="1" smtClean="0"/>
              <a:t>eSWIS</a:t>
            </a:r>
            <a:r>
              <a:rPr lang="en-US" dirty="0"/>
              <a:t>: https://180.92.171.80/eSWDES</a:t>
            </a:r>
          </a:p>
        </p:txBody>
      </p:sp>
      <p:pic>
        <p:nvPicPr>
          <p:cNvPr id="13315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17442635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620688"/>
            <a:ext cx="6858000" cy="5760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Category of Users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196752"/>
            <a:ext cx="8640960" cy="5328592"/>
          </a:xfrm>
        </p:spPr>
        <p:txBody>
          <a:bodyPr>
            <a:normAutofit/>
          </a:bodyPr>
          <a:lstStyle/>
          <a:p>
            <a:pPr marL="342900" indent="-342900" algn="l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Website address for data entry: https:\\180.92.171.80/</a:t>
            </a:r>
            <a:r>
              <a:rPr lang="en-US" dirty="0" err="1" smtClean="0">
                <a:solidFill>
                  <a:schemeClr val="tx1"/>
                </a:solidFill>
              </a:rPr>
              <a:t>eSWDES</a:t>
            </a:r>
            <a:endParaRPr lang="en-US" dirty="0" smtClean="0">
              <a:solidFill>
                <a:schemeClr val="tx1"/>
              </a:solidFill>
            </a:endParaRPr>
          </a:p>
          <a:p>
            <a:pPr marL="342900" indent="-342900" algn="l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With secondary validation: 180.92.171.80/</a:t>
            </a:r>
            <a:r>
              <a:rPr lang="en-US" dirty="0" err="1" smtClean="0">
                <a:solidFill>
                  <a:schemeClr val="tx1"/>
                </a:solidFill>
              </a:rPr>
              <a:t>eSWDESSV</a:t>
            </a:r>
            <a:endParaRPr lang="en-US" dirty="0" smtClean="0">
              <a:solidFill>
                <a:schemeClr val="tx1"/>
              </a:solidFill>
            </a:endParaRPr>
          </a:p>
          <a:p>
            <a:pPr marL="342900" indent="-342900" algn="l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For Flood Forecasting application: www.india-water.gov.in/ffs</a:t>
            </a:r>
          </a:p>
          <a:p>
            <a:pPr marL="342900" indent="-342900" algn="l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Mobile Application: https:\\180.92.171.80/</a:t>
            </a:r>
            <a:r>
              <a:rPr lang="en-US" dirty="0" err="1" smtClean="0">
                <a:solidFill>
                  <a:schemeClr val="tx1"/>
                </a:solidFill>
              </a:rPr>
              <a:t>eSWDES</a:t>
            </a:r>
            <a:r>
              <a:rPr lang="en-US" dirty="0" smtClean="0">
                <a:solidFill>
                  <a:schemeClr val="tx1"/>
                </a:solidFill>
              </a:rPr>
              <a:t>/eswdes-mobile.html </a:t>
            </a:r>
          </a:p>
          <a:p>
            <a:pPr marL="342900" indent="-342900" algn="l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Feedback of </a:t>
            </a:r>
            <a:r>
              <a:rPr lang="en-US" dirty="0" err="1" smtClean="0">
                <a:solidFill>
                  <a:schemeClr val="tx1"/>
                </a:solidFill>
              </a:rPr>
              <a:t>eSWIS</a:t>
            </a:r>
            <a:r>
              <a:rPr lang="en-US" dirty="0" smtClean="0">
                <a:solidFill>
                  <a:schemeClr val="tx1"/>
                </a:solidFill>
              </a:rPr>
              <a:t> can be mailed at: </a:t>
            </a:r>
            <a:r>
              <a:rPr lang="en-US" sz="2400" b="1" dirty="0" smtClean="0">
                <a:solidFill>
                  <a:srgbClr val="FF0000"/>
                </a:solidFill>
              </a:rPr>
              <a:t>eswis.feedback@gmail.com</a:t>
            </a:r>
          </a:p>
          <a:p>
            <a:pPr marL="342900" indent="-342900" algn="l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Support </a:t>
            </a:r>
            <a:r>
              <a:rPr lang="en-US" dirty="0" smtClean="0">
                <a:solidFill>
                  <a:schemeClr val="tx1"/>
                </a:solidFill>
              </a:rPr>
              <a:t>team of </a:t>
            </a:r>
            <a:r>
              <a:rPr lang="en-US" dirty="0" err="1" smtClean="0">
                <a:solidFill>
                  <a:schemeClr val="tx1"/>
                </a:solidFill>
              </a:rPr>
              <a:t>eSWIS</a:t>
            </a:r>
            <a:r>
              <a:rPr lang="en-US" dirty="0" smtClean="0">
                <a:solidFill>
                  <a:schemeClr val="tx1"/>
                </a:solidFill>
              </a:rPr>
              <a:t>:  </a:t>
            </a:r>
          </a:p>
          <a:p>
            <a:pPr marL="685800" lvl="1" indent="-342900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Email id: 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rdcdte-cwc@nic.in </a:t>
            </a:r>
            <a:endParaRPr lang="en-US" b="1" dirty="0" smtClean="0">
              <a:solidFill>
                <a:schemeClr val="tx1"/>
              </a:solidFill>
            </a:endParaRPr>
          </a:p>
          <a:p>
            <a:pPr marL="685800" lvl="1" indent="-342900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Telephone No.: 011-26100285</a:t>
            </a:r>
          </a:p>
          <a:p>
            <a:pPr marL="685800" lvl="1" indent="-342900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Fax No.: 011-26181267</a:t>
            </a:r>
          </a:p>
          <a:p>
            <a:pPr marL="685800" lvl="1" indent="-342900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Mobile No.: 09868207648 </a:t>
            </a:r>
            <a:r>
              <a:rPr lang="en-US" sz="1800" dirty="0" smtClean="0">
                <a:solidFill>
                  <a:schemeClr val="tx1"/>
                </a:solidFill>
              </a:rPr>
              <a:t>(Mr. </a:t>
            </a:r>
            <a:r>
              <a:rPr lang="en-US" sz="1800" dirty="0" err="1" smtClean="0">
                <a:solidFill>
                  <a:schemeClr val="tx1"/>
                </a:solidFill>
              </a:rPr>
              <a:t>N.K.Manglik</a:t>
            </a:r>
            <a:r>
              <a:rPr lang="en-US" sz="1800" dirty="0" smtClean="0">
                <a:solidFill>
                  <a:schemeClr val="tx1"/>
                </a:solidFill>
              </a:rPr>
              <a:t>, Director, River Data </a:t>
            </a:r>
            <a:r>
              <a:rPr lang="en-US" sz="1800" dirty="0" err="1" smtClean="0">
                <a:solidFill>
                  <a:schemeClr val="tx1"/>
                </a:solidFill>
              </a:rPr>
              <a:t>Dte</a:t>
            </a:r>
            <a:r>
              <a:rPr lang="en-US" sz="1800" dirty="0" smtClean="0">
                <a:solidFill>
                  <a:schemeClr val="tx1"/>
                </a:solidFill>
              </a:rPr>
              <a:t>., CWC)</a:t>
            </a:r>
          </a:p>
          <a:p>
            <a:pPr lvl="1" algn="l">
              <a:buClr>
                <a:srgbClr val="C00000"/>
              </a:buClr>
            </a:pPr>
            <a:r>
              <a:rPr lang="en-US" sz="1800" dirty="0" smtClean="0">
                <a:solidFill>
                  <a:schemeClr val="tx1"/>
                </a:solidFill>
              </a:rPr>
              <a:t>           	     </a:t>
            </a:r>
            <a:r>
              <a:rPr lang="en-US" sz="2000" dirty="0" smtClean="0">
                <a:solidFill>
                  <a:schemeClr val="tx1"/>
                </a:solidFill>
              </a:rPr>
              <a:t>09871356330</a:t>
            </a:r>
            <a:r>
              <a:rPr lang="en-US" sz="1800" dirty="0" smtClean="0">
                <a:solidFill>
                  <a:schemeClr val="tx1"/>
                </a:solidFill>
              </a:rPr>
              <a:t> (Mr. </a:t>
            </a:r>
            <a:r>
              <a:rPr lang="en-US" sz="1800" dirty="0" err="1" smtClean="0">
                <a:solidFill>
                  <a:schemeClr val="tx1"/>
                </a:solidFill>
              </a:rPr>
              <a:t>Chanchal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Chokerbortey</a:t>
            </a:r>
            <a:r>
              <a:rPr lang="en-US" sz="1800" dirty="0" smtClean="0">
                <a:solidFill>
                  <a:schemeClr val="tx1"/>
                </a:solidFill>
              </a:rPr>
              <a:t>, M/s </a:t>
            </a:r>
            <a:r>
              <a:rPr lang="en-US" sz="1800" dirty="0" err="1" smtClean="0">
                <a:solidFill>
                  <a:schemeClr val="tx1"/>
                </a:solidFill>
              </a:rPr>
              <a:t>Eptisa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  <a:endParaRPr lang="en-IN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241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/>
        </p:nvSpPr>
        <p:spPr bwMode="auto">
          <a:xfrm>
            <a:off x="833438" y="1160463"/>
            <a:ext cx="6557962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4000" b="1">
                <a:solidFill>
                  <a:schemeClr val="tx2"/>
                </a:solidFill>
              </a:rPr>
              <a:t>THANKS</a:t>
            </a:r>
          </a:p>
        </p:txBody>
      </p:sp>
      <p:pic>
        <p:nvPicPr>
          <p:cNvPr id="41987" name="Picture 4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2" y="3501008"/>
            <a:ext cx="1795463" cy="14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34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dirty="0" smtClean="0"/>
                        <a:t>Security management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222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2" y="654632"/>
            <a:ext cx="9124597" cy="6203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6009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dirty="0" smtClean="0"/>
                        <a:t>Security management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32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" y="620688"/>
            <a:ext cx="9133484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5211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dirty="0" smtClean="0"/>
                        <a:t>Administrative</a:t>
                      </a:r>
                      <a:r>
                        <a:rPr lang="en-US" baseline="0" dirty="0" smtClean="0"/>
                        <a:t> Division</a:t>
                      </a:r>
                      <a:r>
                        <a:rPr lang="en-US" dirty="0" smtClean="0"/>
                        <a:t> management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3999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5515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smtClean="0"/>
                        <a:t>Geographic</a:t>
                      </a:r>
                      <a:r>
                        <a:rPr lang="en-US" baseline="0" smtClean="0"/>
                        <a:t> </a:t>
                      </a:r>
                      <a:r>
                        <a:rPr lang="en-US" baseline="0" dirty="0" smtClean="0"/>
                        <a:t>hierarchy</a:t>
                      </a:r>
                      <a:r>
                        <a:rPr lang="en-US" dirty="0" smtClean="0"/>
                        <a:t> management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53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3139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dirty="0" smtClean="0"/>
                        <a:t>Administrative</a:t>
                      </a:r>
                      <a:r>
                        <a:rPr lang="en-US" baseline="0" dirty="0" smtClean="0"/>
                        <a:t> hierarchy</a:t>
                      </a:r>
                      <a:r>
                        <a:rPr lang="en-US" dirty="0" smtClean="0"/>
                        <a:t> management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63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>
            <a:hlinkClick r:id="rId3" action="ppaction://hlinksldjump"/>
          </p:cNvPr>
          <p:cNvSpPr/>
          <p:nvPr/>
        </p:nvSpPr>
        <p:spPr>
          <a:xfrm>
            <a:off x="7164288" y="6525344"/>
            <a:ext cx="288032" cy="288032"/>
          </a:xfrm>
          <a:prstGeom prst="lef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865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815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IN" b="1" dirty="0" err="1" smtClean="0"/>
              <a:t>eSWIS</a:t>
            </a:r>
            <a:endParaRPr lang="en-IN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8"/>
          <a:stretch/>
        </p:blipFill>
        <p:spPr bwMode="auto">
          <a:xfrm>
            <a:off x="0" y="807720"/>
            <a:ext cx="9144000" cy="605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Left Arrow 2">
            <a:hlinkClick r:id="rId3" action="ppaction://hlinksldjump"/>
          </p:cNvPr>
          <p:cNvSpPr/>
          <p:nvPr/>
        </p:nvSpPr>
        <p:spPr>
          <a:xfrm>
            <a:off x="7020272" y="6525344"/>
            <a:ext cx="288032" cy="332656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1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367" y="18864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IN" b="1" dirty="0" smtClean="0"/>
              <a:t>Static/</a:t>
            </a:r>
            <a:r>
              <a:rPr lang="en-IN" b="1" dirty="0" err="1" smtClean="0"/>
              <a:t>Semistatic</a:t>
            </a:r>
            <a:r>
              <a:rPr lang="en-IN" b="1" dirty="0" smtClean="0"/>
              <a:t> Characteristics</a:t>
            </a:r>
            <a:endParaRPr lang="en-IN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9"/>
          <a:stretch/>
        </p:blipFill>
        <p:spPr bwMode="auto">
          <a:xfrm>
            <a:off x="107504" y="792480"/>
            <a:ext cx="8928992" cy="594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999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969022"/>
              </p:ext>
            </p:extLst>
          </p:nvPr>
        </p:nvGraphicFramePr>
        <p:xfrm>
          <a:off x="179388" y="188913"/>
          <a:ext cx="8785226" cy="396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Station management</a:t>
                      </a:r>
                      <a:endParaRPr lang="en-US" sz="20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83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9"/>
            <a:ext cx="9144000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8532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Home Page</a:t>
            </a:r>
            <a:endParaRPr lang="en-US" dirty="0"/>
          </a:p>
        </p:txBody>
      </p:sp>
      <p:pic>
        <p:nvPicPr>
          <p:cNvPr id="14339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13424782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dirty="0" smtClean="0"/>
                        <a:t>Station management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93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96" y="654546"/>
            <a:ext cx="9165696" cy="6203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6775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367" y="188640"/>
            <a:ext cx="8229600" cy="634082"/>
          </a:xfrm>
        </p:spPr>
        <p:txBody>
          <a:bodyPr>
            <a:noAutofit/>
          </a:bodyPr>
          <a:lstStyle/>
          <a:p>
            <a:r>
              <a:rPr lang="en-IN" sz="3200" b="1" dirty="0" smtClean="0"/>
              <a:t>Station Management</a:t>
            </a:r>
            <a:endParaRPr lang="en-IN" sz="32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8"/>
          <a:stretch/>
        </p:blipFill>
        <p:spPr bwMode="auto">
          <a:xfrm>
            <a:off x="179512" y="807720"/>
            <a:ext cx="8856984" cy="600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32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26376"/>
          </a:xfrm>
        </p:spPr>
        <p:txBody>
          <a:bodyPr>
            <a:normAutofit fontScale="90000"/>
          </a:bodyPr>
          <a:lstStyle/>
          <a:p>
            <a:r>
              <a:rPr lang="en-IN" sz="2800" dirty="0" smtClean="0"/>
              <a:t>Representation of HO site on Map</a:t>
            </a:r>
            <a:endParaRPr lang="en-IN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3" b="10110"/>
          <a:stretch/>
        </p:blipFill>
        <p:spPr bwMode="auto">
          <a:xfrm>
            <a:off x="251520" y="764704"/>
            <a:ext cx="871296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961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725880"/>
              </p:ext>
            </p:extLst>
          </p:nvPr>
        </p:nvGraphicFramePr>
        <p:xfrm>
          <a:off x="179388" y="188913"/>
          <a:ext cx="8785226" cy="396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Series management</a:t>
                      </a:r>
                      <a:endParaRPr lang="en-US" sz="20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18" y="620688"/>
            <a:ext cx="9156718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44854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dirty="0" smtClean="0"/>
                        <a:t>Series management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07" y="643128"/>
            <a:ext cx="9164007" cy="621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527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dirty="0" smtClean="0"/>
                        <a:t>Current Meter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246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052"/>
            <a:ext cx="9144000" cy="62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8266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Reduced</a:t>
                      </a:r>
                      <a:r>
                        <a:rPr lang="en-US" sz="1800" baseline="0" dirty="0" smtClean="0"/>
                        <a:t> Level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349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623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5436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dirty="0" smtClean="0"/>
                        <a:t>Reduced Level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451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776"/>
            <a:ext cx="9144000" cy="623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3865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dirty="0" smtClean="0"/>
                        <a:t>X-Section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554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96" y="582672"/>
            <a:ext cx="9161896" cy="627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1269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63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6397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X-Section</a:t>
                      </a:r>
                    </a:p>
                    <a:p>
                      <a:endParaRPr lang="en-US" sz="1800" dirty="0"/>
                    </a:p>
                  </a:txBody>
                  <a:tcPr marL="91443" marR="91443" marT="45576" marB="4557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576" marB="4557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65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95" y="635056"/>
            <a:ext cx="9157195" cy="622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0864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Security: To </a:t>
            </a:r>
            <a:r>
              <a:rPr lang="en-US" dirty="0"/>
              <a:t>Manage Users</a:t>
            </a:r>
          </a:p>
        </p:txBody>
      </p:sp>
      <p:pic>
        <p:nvPicPr>
          <p:cNvPr id="21507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18591519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Salient</a:t>
                      </a:r>
                      <a:r>
                        <a:rPr lang="en-US" sz="1800" baseline="0" dirty="0" smtClean="0"/>
                        <a:t> features of Reservoir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86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6" y="620688"/>
            <a:ext cx="9148116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7479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Elevation-Area-Capacity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963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71" y="620688"/>
            <a:ext cx="9163971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>
            <a:hlinkClick r:id="rId3" action="ppaction://hlinksldjump"/>
          </p:cNvPr>
          <p:cNvSpPr/>
          <p:nvPr/>
        </p:nvSpPr>
        <p:spPr>
          <a:xfrm>
            <a:off x="7020272" y="6597352"/>
            <a:ext cx="288032" cy="260648"/>
          </a:xfrm>
          <a:prstGeom prst="lef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910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IN" b="1" dirty="0" smtClean="0"/>
              <a:t>Meteorological Module</a:t>
            </a:r>
            <a:endParaRPr lang="en-IN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6"/>
          <a:stretch/>
        </p:blipFill>
        <p:spPr bwMode="auto">
          <a:xfrm>
            <a:off x="107504" y="836712"/>
            <a:ext cx="8871198" cy="583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5652120" y="4928672"/>
            <a:ext cx="28803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994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474478"/>
              </p:ext>
            </p:extLst>
          </p:nvPr>
        </p:nvGraphicFramePr>
        <p:xfrm>
          <a:off x="179388" y="188913"/>
          <a:ext cx="8785226" cy="396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Data Entry - Meteorological module</a:t>
                      </a:r>
                      <a:endParaRPr lang="en-US" sz="20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36612"/>
            <a:ext cx="8641655" cy="576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8028384" y="6597352"/>
            <a:ext cx="432048" cy="2606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4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1" b="6499"/>
          <a:stretch/>
        </p:blipFill>
        <p:spPr bwMode="auto">
          <a:xfrm>
            <a:off x="251520" y="1057021"/>
            <a:ext cx="8712968" cy="5402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IN" b="1" dirty="0" smtClean="0"/>
              <a:t>Hydrological Module</a:t>
            </a:r>
            <a:endParaRPr lang="en-IN" b="1" dirty="0"/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7812360" y="3284984"/>
            <a:ext cx="28803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8545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Data Entry - Hydrological module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37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30" y="620688"/>
            <a:ext cx="9175429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9467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Data Entry - Hydrological module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57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3120"/>
            <a:ext cx="9144000" cy="627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3435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Data Entry - Hydrological module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68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2" y="620688"/>
            <a:ext cx="9145722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>
            <a:hlinkClick r:id="rId3" action="ppaction://hlinksldjump"/>
          </p:cNvPr>
          <p:cNvSpPr/>
          <p:nvPr/>
        </p:nvSpPr>
        <p:spPr>
          <a:xfrm>
            <a:off x="6732240" y="6590853"/>
            <a:ext cx="288032" cy="260648"/>
          </a:xfrm>
          <a:prstGeom prst="lef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084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IN" b="1" dirty="0" smtClean="0"/>
              <a:t>Sediment Module</a:t>
            </a:r>
            <a:endParaRPr lang="en-IN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9" b="6154"/>
          <a:stretch/>
        </p:blipFill>
        <p:spPr bwMode="auto">
          <a:xfrm>
            <a:off x="179512" y="1052736"/>
            <a:ext cx="8784976" cy="5463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48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Data Entry - Sediment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80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>
            <a:hlinkClick r:id="rId3" action="ppaction://hlinksldjump"/>
          </p:cNvPr>
          <p:cNvSpPr/>
          <p:nvPr/>
        </p:nvSpPr>
        <p:spPr>
          <a:xfrm>
            <a:off x="7020272" y="6525344"/>
            <a:ext cx="288032" cy="332656"/>
          </a:xfrm>
          <a:prstGeom prst="lef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552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Security : To add a User</a:t>
            </a:r>
            <a:endParaRPr lang="en-US" dirty="0"/>
          </a:p>
        </p:txBody>
      </p:sp>
      <p:pic>
        <p:nvPicPr>
          <p:cNvPr id="2253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75" y="827088"/>
            <a:ext cx="9128125" cy="5130800"/>
          </a:xfrm>
        </p:spPr>
      </p:pic>
    </p:spTree>
    <p:extLst>
      <p:ext uri="{BB962C8B-B14F-4D97-AF65-F5344CB8AC3E}">
        <p14:creationId xmlns:p14="http://schemas.microsoft.com/office/powerpoint/2010/main" val="19272905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IN" b="1" dirty="0" smtClean="0"/>
              <a:t>Water Quality Module</a:t>
            </a:r>
            <a:endParaRPr lang="en-IN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8" b="5495"/>
          <a:stretch/>
        </p:blipFill>
        <p:spPr bwMode="auto">
          <a:xfrm>
            <a:off x="33861" y="861924"/>
            <a:ext cx="8964488" cy="587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5652120" y="4365104"/>
            <a:ext cx="28803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578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Data Entry – Water</a:t>
                      </a:r>
                      <a:r>
                        <a:rPr lang="en-US" sz="1800" baseline="0" dirty="0" smtClean="0"/>
                        <a:t> Quality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90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3999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18029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Data Entry – Water</a:t>
                      </a:r>
                      <a:r>
                        <a:rPr lang="en-US" sz="1800" baseline="0" dirty="0" smtClean="0"/>
                        <a:t> Quality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01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52" y="620688"/>
            <a:ext cx="9176952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7008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Data Entry – Water</a:t>
                      </a:r>
                      <a:r>
                        <a:rPr lang="en-US" sz="1800" baseline="0" dirty="0" smtClean="0"/>
                        <a:t> Quality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11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3" y="620688"/>
            <a:ext cx="9149183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7131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Data Entry – Water</a:t>
                      </a:r>
                      <a:r>
                        <a:rPr lang="en-US" sz="1800" baseline="0" dirty="0" smtClean="0"/>
                        <a:t> Quality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792"/>
            <a:ext cx="9144000" cy="620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8602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Data Entry – Water</a:t>
                      </a:r>
                      <a:r>
                        <a:rPr lang="en-US" sz="1800" baseline="0" dirty="0" smtClean="0"/>
                        <a:t> Quality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31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5730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Data Entry – Water</a:t>
                      </a:r>
                      <a:r>
                        <a:rPr lang="en-US" sz="1800" baseline="0" dirty="0" smtClean="0"/>
                        <a:t> Quality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42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9"/>
            <a:ext cx="9144000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0869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Data Entry – Water</a:t>
                      </a:r>
                      <a:r>
                        <a:rPr lang="en-US" sz="1800" baseline="0" dirty="0" smtClean="0"/>
                        <a:t> Quality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52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9"/>
            <a:ext cx="9144000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>
            <a:hlinkClick r:id="rId3" action="ppaction://hlinksldjump"/>
          </p:cNvPr>
          <p:cNvSpPr/>
          <p:nvPr/>
        </p:nvSpPr>
        <p:spPr>
          <a:xfrm>
            <a:off x="7164288" y="6597352"/>
            <a:ext cx="288032" cy="260648"/>
          </a:xfrm>
          <a:prstGeom prst="lef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616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IN" b="1" dirty="0" smtClean="0"/>
              <a:t>Snow Module</a:t>
            </a:r>
            <a:endParaRPr lang="en-IN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8" b="5494"/>
          <a:stretch/>
        </p:blipFill>
        <p:spPr bwMode="auto">
          <a:xfrm>
            <a:off x="27783" y="929069"/>
            <a:ext cx="8964487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5652120" y="4437112"/>
            <a:ext cx="28803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3817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Data Entry – Snow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72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7413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Security :To create a Group</a:t>
            </a:r>
            <a:endParaRPr lang="en-US" dirty="0"/>
          </a:p>
        </p:txBody>
      </p:sp>
      <p:pic>
        <p:nvPicPr>
          <p:cNvPr id="23555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14075109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Data Entry – Snow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83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>
            <a:hlinkClick r:id="rId3" action="ppaction://hlinksldjump"/>
          </p:cNvPr>
          <p:cNvSpPr/>
          <p:nvPr/>
        </p:nvSpPr>
        <p:spPr>
          <a:xfrm>
            <a:off x="6948264" y="6525344"/>
            <a:ext cx="360040" cy="216024"/>
          </a:xfrm>
          <a:prstGeom prst="lef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209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IN" b="1" dirty="0" smtClean="0"/>
              <a:t>Flood Forecast Module</a:t>
            </a:r>
            <a:endParaRPr lang="en-IN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8" b="5495"/>
          <a:stretch/>
        </p:blipFill>
        <p:spPr bwMode="auto">
          <a:xfrm>
            <a:off x="163847" y="908720"/>
            <a:ext cx="8800641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7723052" y="4149080"/>
            <a:ext cx="28803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9506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Data Entry – Flood</a:t>
                      </a:r>
                      <a:r>
                        <a:rPr lang="en-US" sz="1800" baseline="0" dirty="0" smtClean="0"/>
                        <a:t> Forecast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0" y="692696"/>
            <a:ext cx="9149229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3811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Data Entry – Flood</a:t>
                      </a:r>
                      <a:r>
                        <a:rPr lang="en-US" sz="1800" baseline="0" dirty="0" smtClean="0"/>
                        <a:t> Forecast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34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1967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Data Entry – Flood</a:t>
                      </a:r>
                      <a:r>
                        <a:rPr lang="en-US" sz="1800" baseline="0" dirty="0" smtClean="0"/>
                        <a:t> Forecast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44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5277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Data Entry – Flood</a:t>
                      </a:r>
                      <a:r>
                        <a:rPr lang="en-US" sz="1800" baseline="0" dirty="0" smtClean="0"/>
                        <a:t> Forecast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547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623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>
            <a:hlinkClick r:id="rId3" action="ppaction://hlinksldjump"/>
          </p:cNvPr>
          <p:cNvSpPr/>
          <p:nvPr/>
        </p:nvSpPr>
        <p:spPr>
          <a:xfrm>
            <a:off x="7092280" y="6525344"/>
            <a:ext cx="288032" cy="216024"/>
          </a:xfrm>
          <a:prstGeom prst="lef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3044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5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843"/>
                <a:gridCol w="2304382"/>
              </a:tblGrid>
              <a:tr h="3698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Data Entry – Reservoir / Diversion Scheme data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93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5" y="692696"/>
            <a:ext cx="914918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3634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5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8835"/>
                <a:gridCol w="2376390"/>
              </a:tblGrid>
              <a:tr h="3698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Data Entry – Reservoir / Diversion Scheme data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03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5" y="620688"/>
            <a:ext cx="9162335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>
            <a:hlinkClick r:id="rId3" action="ppaction://hlinksldjump"/>
          </p:cNvPr>
          <p:cNvSpPr/>
          <p:nvPr/>
        </p:nvSpPr>
        <p:spPr>
          <a:xfrm>
            <a:off x="7164288" y="6597352"/>
            <a:ext cx="288032" cy="216024"/>
          </a:xfrm>
          <a:prstGeom prst="lef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274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Flood Forecast Web Application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85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1977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0728"/>
            <a:ext cx="8856662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404664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Flood Forecast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47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texto"/>
          <p:cNvSpPr>
            <a:spLocks noGrp="1"/>
          </p:cNvSpPr>
          <p:nvPr>
            <p:ph idx="1"/>
          </p:nvPr>
        </p:nvSpPr>
        <p:spPr>
          <a:xfrm>
            <a:off x="323528" y="1052736"/>
            <a:ext cx="8568952" cy="5400600"/>
          </a:xfrm>
        </p:spPr>
        <p:txBody>
          <a:bodyPr>
            <a:noAutofit/>
          </a:bodyPr>
          <a:lstStyle/>
          <a:p>
            <a:pPr marL="800100" lvl="1" indent="-342900" ea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Candara" pitchFamily="34" charset="0"/>
              <a:buChar char="*"/>
              <a:tabLst>
                <a:tab pos="809625" algn="l"/>
              </a:tabLst>
            </a:pPr>
            <a:r>
              <a:rPr lang="en-US" sz="2400" b="1" dirty="0" smtClean="0"/>
              <a:t>Static/Semi </a:t>
            </a:r>
            <a:r>
              <a:rPr lang="en-US" sz="2400" b="1" dirty="0"/>
              <a:t>Static Characteristics Module</a:t>
            </a:r>
            <a:endParaRPr lang="en-GB" sz="2400" b="1" dirty="0"/>
          </a:p>
          <a:p>
            <a:pPr marL="800100" lvl="1" indent="-342900" ea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Candara" pitchFamily="34" charset="0"/>
              <a:buChar char="*"/>
              <a:tabLst>
                <a:tab pos="809625" algn="l"/>
              </a:tabLst>
            </a:pPr>
            <a:r>
              <a:rPr lang="en-GB" sz="2400" b="1" dirty="0"/>
              <a:t>Meteorological Module </a:t>
            </a:r>
          </a:p>
          <a:p>
            <a:pPr marL="800100" lvl="1" indent="-342900" eaLnBrk="0" hangingPunct="0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Tx/>
              <a:buFont typeface="Candara" pitchFamily="34" charset="0"/>
              <a:buChar char="*"/>
              <a:tabLst>
                <a:tab pos="809625" algn="l"/>
              </a:tabLst>
              <a:defRPr/>
            </a:pPr>
            <a:r>
              <a:rPr lang="en-GB" sz="2400" b="1" dirty="0"/>
              <a:t>Hydrological Module</a:t>
            </a:r>
            <a:r>
              <a:rPr lang="en-GB" sz="3200" b="1" dirty="0"/>
              <a:t> </a:t>
            </a:r>
          </a:p>
          <a:p>
            <a:pPr marL="800100" lvl="1" indent="-342900" eaLnBrk="0" hangingPunct="0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Tx/>
              <a:buFont typeface="Candara" pitchFamily="34" charset="0"/>
              <a:buChar char="*"/>
              <a:tabLst>
                <a:tab pos="809625" algn="l"/>
              </a:tabLst>
              <a:defRPr/>
            </a:pPr>
            <a:r>
              <a:rPr lang="en-GB" sz="2400" b="1" dirty="0"/>
              <a:t>Sediment Module</a:t>
            </a:r>
          </a:p>
          <a:p>
            <a:pPr marL="800100" lvl="1" indent="-342900" eaLnBrk="0" hangingPunct="0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Tx/>
              <a:buFont typeface="Candara" pitchFamily="34" charset="0"/>
              <a:buChar char="*"/>
              <a:tabLst>
                <a:tab pos="809625" algn="l"/>
              </a:tabLst>
              <a:defRPr/>
            </a:pPr>
            <a:r>
              <a:rPr lang="en-GB" sz="2400" b="1" dirty="0"/>
              <a:t>Water Quality Module</a:t>
            </a:r>
          </a:p>
          <a:p>
            <a:pPr marL="800100" lvl="1" indent="-342900" eaLnBrk="0" hangingPunct="0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Tx/>
              <a:buFont typeface="Candara" pitchFamily="34" charset="0"/>
              <a:buChar char="*"/>
              <a:tabLst>
                <a:tab pos="809625" algn="l"/>
              </a:tabLst>
              <a:defRPr/>
            </a:pPr>
            <a:r>
              <a:rPr lang="en-GB" sz="2400" b="1" dirty="0"/>
              <a:t>Snow Module</a:t>
            </a:r>
          </a:p>
          <a:p>
            <a:pPr marL="800100" lvl="1" indent="-342900" eaLnBrk="0" hangingPunct="0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Tx/>
              <a:buFont typeface="Candara" pitchFamily="34" charset="0"/>
              <a:buChar char="*"/>
              <a:tabLst>
                <a:tab pos="809625" algn="l"/>
              </a:tabLst>
              <a:defRPr/>
            </a:pPr>
            <a:r>
              <a:rPr lang="en-GB" sz="2400" b="1" dirty="0"/>
              <a:t>Flood Forecast Module</a:t>
            </a:r>
          </a:p>
          <a:p>
            <a:pPr marL="800100" lvl="1" indent="-342900" eaLnBrk="0" hangingPunct="0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Tx/>
              <a:buFont typeface="Candara" pitchFamily="34" charset="0"/>
              <a:buChar char="*"/>
              <a:tabLst>
                <a:tab pos="809625" algn="l"/>
              </a:tabLst>
              <a:defRPr/>
            </a:pPr>
            <a:r>
              <a:rPr lang="en-GB" sz="2400" b="1" dirty="0"/>
              <a:t>Reservoir/Diversion Scheme Module</a:t>
            </a:r>
          </a:p>
          <a:p>
            <a:pPr marL="800100" lvl="1" indent="-342900" eaLnBrk="0" hangingPunct="0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Tx/>
              <a:buFont typeface="Candara" pitchFamily="34" charset="0"/>
              <a:buChar char="*"/>
              <a:tabLst>
                <a:tab pos="809625" algn="l"/>
              </a:tabLst>
              <a:defRPr/>
            </a:pPr>
            <a:r>
              <a:rPr lang="en-GB" sz="2400" b="1" dirty="0"/>
              <a:t>Data Validation Module</a:t>
            </a:r>
          </a:p>
          <a:p>
            <a:pPr marL="800100" lvl="1" indent="-342900" eaLnBrk="0" hangingPunct="0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Tx/>
              <a:buFont typeface="Candara" pitchFamily="34" charset="0"/>
              <a:buChar char="*"/>
              <a:tabLst>
                <a:tab pos="809625" algn="l"/>
              </a:tabLst>
              <a:defRPr/>
            </a:pPr>
            <a:r>
              <a:rPr lang="en-GB" sz="2400" b="1" dirty="0"/>
              <a:t>Data Availability Module</a:t>
            </a:r>
          </a:p>
          <a:p>
            <a:pPr marL="800100" lvl="1" indent="-342900" eaLnBrk="0" hangingPunct="0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Tx/>
              <a:buFont typeface="Candara" pitchFamily="34" charset="0"/>
              <a:buChar char="*"/>
              <a:tabLst>
                <a:tab pos="809625" algn="l"/>
              </a:tabLst>
              <a:defRPr/>
            </a:pPr>
            <a:r>
              <a:rPr lang="en-GB" sz="2400" b="1" dirty="0"/>
              <a:t>Import/ Export</a:t>
            </a:r>
          </a:p>
          <a:p>
            <a:pPr marL="800100" lvl="1" indent="-342900" eaLnBrk="0" hangingPunct="0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Tx/>
              <a:buFont typeface="Candara" pitchFamily="34" charset="0"/>
              <a:buChar char="*"/>
              <a:tabLst>
                <a:tab pos="809625" algn="l"/>
              </a:tabLst>
              <a:defRPr/>
            </a:pPr>
            <a:r>
              <a:rPr lang="en-GB" sz="2400" b="1" dirty="0"/>
              <a:t>Flood </a:t>
            </a:r>
            <a:r>
              <a:rPr lang="en-US" sz="2400" b="1" dirty="0"/>
              <a:t>Dissemination</a:t>
            </a:r>
            <a:r>
              <a:rPr lang="en-GB" sz="2400" b="1" dirty="0"/>
              <a:t> Module</a:t>
            </a:r>
            <a:endParaRPr lang="en-GB" sz="3200" b="1" dirty="0"/>
          </a:p>
          <a:p>
            <a:pPr>
              <a:buFontTx/>
              <a:buNone/>
            </a:pPr>
            <a:endParaRPr lang="en-GB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IN" b="1" dirty="0" err="1" smtClean="0"/>
              <a:t>eSWIS</a:t>
            </a:r>
            <a:r>
              <a:rPr lang="en-IN" b="1" dirty="0" smtClean="0"/>
              <a:t>- Modules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131237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Flood Forecast Web Application</a:t>
            </a:r>
            <a:endParaRPr lang="en-US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1052736"/>
            <a:ext cx="8784976" cy="569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235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Flood Forecast Web Application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95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3999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3104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Flood Forecast Web Application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05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623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6943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Flood Forecast Web Application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16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5426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Flood Forecast Web Application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4177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388" y="188913"/>
          <a:ext cx="8785226" cy="36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369887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Flood Forecast Web Application</a:t>
                      </a:r>
                      <a:endParaRPr lang="en-US" sz="1800" dirty="0"/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03" marB="456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3999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>
            <a:hlinkClick r:id="rId3" action="ppaction://hlinksldjump"/>
          </p:cNvPr>
          <p:cNvSpPr/>
          <p:nvPr/>
        </p:nvSpPr>
        <p:spPr>
          <a:xfrm>
            <a:off x="8388424" y="6597352"/>
            <a:ext cx="288032" cy="260648"/>
          </a:xfrm>
          <a:prstGeom prst="lef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184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texto"/>
          <p:cNvSpPr>
            <a:spLocks noGrp="1"/>
          </p:cNvSpPr>
          <p:nvPr>
            <p:ph idx="1"/>
          </p:nvPr>
        </p:nvSpPr>
        <p:spPr>
          <a:xfrm>
            <a:off x="251520" y="1124744"/>
            <a:ext cx="8784976" cy="5328591"/>
          </a:xfrm>
        </p:spPr>
        <p:txBody>
          <a:bodyPr>
            <a:noAutofit/>
          </a:bodyPr>
          <a:lstStyle/>
          <a:p>
            <a:pPr algn="just" eaLnBrk="0" hangingPunct="0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GB" sz="2500" b="1" dirty="0">
                <a:solidFill>
                  <a:schemeClr val="tx1"/>
                </a:solidFill>
              </a:rPr>
              <a:t>All databases will be managed using </a:t>
            </a:r>
            <a:r>
              <a:rPr lang="en-GB" sz="2500" b="1" dirty="0" err="1">
                <a:solidFill>
                  <a:schemeClr val="tx1"/>
                </a:solidFill>
              </a:rPr>
              <a:t>PostgreSQL</a:t>
            </a:r>
            <a:r>
              <a:rPr lang="en-GB" sz="2500" b="1" dirty="0">
                <a:solidFill>
                  <a:schemeClr val="tx1"/>
                </a:solidFill>
              </a:rPr>
              <a:t>. </a:t>
            </a:r>
            <a:r>
              <a:rPr lang="en-US" sz="2500" b="1" dirty="0" smtClean="0">
                <a:solidFill>
                  <a:schemeClr val="tx1"/>
                </a:solidFill>
              </a:rPr>
              <a:t>Open-source </a:t>
            </a:r>
            <a:r>
              <a:rPr lang="en-US" sz="2500" b="1" dirty="0">
                <a:solidFill>
                  <a:schemeClr val="tx1"/>
                </a:solidFill>
              </a:rPr>
              <a:t>database which:</a:t>
            </a:r>
          </a:p>
          <a:p>
            <a:pPr lvl="1" algn="just"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500" b="1" dirty="0">
                <a:solidFill>
                  <a:schemeClr val="tx1"/>
                </a:solidFill>
              </a:rPr>
              <a:t>Is </a:t>
            </a:r>
            <a:r>
              <a:rPr lang="en-US" sz="2500" b="1" dirty="0" err="1">
                <a:solidFill>
                  <a:schemeClr val="tx1"/>
                </a:solidFill>
              </a:rPr>
              <a:t>scaleable</a:t>
            </a:r>
            <a:r>
              <a:rPr lang="en-US" sz="2500" b="1" dirty="0">
                <a:solidFill>
                  <a:schemeClr val="tx1"/>
                </a:solidFill>
              </a:rPr>
              <a:t> as the number of CPUs and amount of RAM increase.</a:t>
            </a:r>
            <a:endParaRPr sz="2500" b="1" dirty="0">
              <a:solidFill>
                <a:schemeClr val="tx1"/>
              </a:solidFill>
            </a:endParaRPr>
          </a:p>
          <a:p>
            <a:pPr lvl="1" algn="just"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500" b="1" dirty="0" smtClean="0">
                <a:solidFill>
                  <a:schemeClr val="tx1"/>
                </a:solidFill>
              </a:rPr>
              <a:t>Stores </a:t>
            </a:r>
            <a:r>
              <a:rPr lang="en-US" sz="2500" b="1" dirty="0">
                <a:solidFill>
                  <a:schemeClr val="tx1"/>
                </a:solidFill>
              </a:rPr>
              <a:t>GIS information installing the component </a:t>
            </a:r>
            <a:r>
              <a:rPr lang="en-US" sz="2500" b="1" dirty="0" err="1">
                <a:solidFill>
                  <a:schemeClr val="tx1"/>
                </a:solidFill>
              </a:rPr>
              <a:t>PostGIS</a:t>
            </a:r>
            <a:r>
              <a:rPr lang="en-US" sz="2500" b="1" dirty="0">
                <a:solidFill>
                  <a:schemeClr val="tx1"/>
                </a:solidFill>
              </a:rPr>
              <a:t> spatial</a:t>
            </a:r>
            <a:endParaRPr sz="2500" b="1" dirty="0">
              <a:solidFill>
                <a:schemeClr val="tx1"/>
              </a:solidFill>
            </a:endParaRPr>
          </a:p>
          <a:p>
            <a:pPr algn="just" eaLnBrk="0" hangingPunct="0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2500" b="1" dirty="0" err="1" smtClean="0">
                <a:solidFill>
                  <a:schemeClr val="tx1"/>
                </a:solidFill>
              </a:rPr>
              <a:t>PostGIS</a:t>
            </a:r>
            <a:r>
              <a:rPr lang="en-US" sz="2500" b="1" dirty="0" smtClean="0">
                <a:solidFill>
                  <a:schemeClr val="tx1"/>
                </a:solidFill>
              </a:rPr>
              <a:t> </a:t>
            </a:r>
            <a:r>
              <a:rPr lang="en-US" sz="2500" b="1" dirty="0">
                <a:solidFill>
                  <a:schemeClr val="tx1"/>
                </a:solidFill>
              </a:rPr>
              <a:t>will be the Spatial Database Management System which is plugin for </a:t>
            </a:r>
            <a:r>
              <a:rPr lang="en-US" sz="2500" b="1" dirty="0" err="1">
                <a:solidFill>
                  <a:schemeClr val="tx1"/>
                </a:solidFill>
              </a:rPr>
              <a:t>PostgreSQL</a:t>
            </a:r>
            <a:endParaRPr lang="en-US" sz="2500" b="1" dirty="0">
              <a:solidFill>
                <a:schemeClr val="tx1"/>
              </a:solidFill>
            </a:endParaRPr>
          </a:p>
          <a:p>
            <a:pPr algn="just" eaLnBrk="0" hangingPunct="0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2500" b="1" dirty="0" smtClean="0">
                <a:solidFill>
                  <a:schemeClr val="tx1"/>
                </a:solidFill>
              </a:rPr>
              <a:t>Both </a:t>
            </a:r>
            <a:r>
              <a:rPr lang="en-US" sz="2500" b="1" dirty="0">
                <a:solidFill>
                  <a:schemeClr val="tx1"/>
                </a:solidFill>
              </a:rPr>
              <a:t>libraries and web services will be developed using Java 1.6</a:t>
            </a:r>
          </a:p>
          <a:p>
            <a:pPr algn="just" eaLnBrk="0" hangingPunct="0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2500" b="1" dirty="0" smtClean="0">
                <a:solidFill>
                  <a:schemeClr val="tx1"/>
                </a:solidFill>
              </a:rPr>
              <a:t>In </a:t>
            </a:r>
            <a:r>
              <a:rPr lang="en-US" sz="2500" b="1" dirty="0">
                <a:solidFill>
                  <a:schemeClr val="tx1"/>
                </a:solidFill>
              </a:rPr>
              <a:t>order to support most features of Java, application server will be Apache-Tomcat</a:t>
            </a:r>
            <a:r>
              <a:rPr lang="en-GB" sz="2500" b="1" dirty="0">
                <a:solidFill>
                  <a:schemeClr val="tx1"/>
                </a:solidFill>
              </a:rPr>
              <a:t>: </a:t>
            </a:r>
            <a:r>
              <a:rPr lang="en-US" sz="2500" b="1" dirty="0">
                <a:solidFill>
                  <a:schemeClr val="tx1"/>
                </a:solidFill>
              </a:rPr>
              <a:t>J2EE application-server </a:t>
            </a:r>
            <a:r>
              <a:rPr lang="en-US" sz="2500" b="1" dirty="0" err="1">
                <a:solidFill>
                  <a:schemeClr val="tx1"/>
                </a:solidFill>
              </a:rPr>
              <a:t>opensource</a:t>
            </a:r>
            <a:endParaRPr lang="en-US" sz="2500" b="1" dirty="0">
              <a:solidFill>
                <a:schemeClr val="tx1"/>
              </a:solidFill>
            </a:endParaRPr>
          </a:p>
          <a:p>
            <a:pPr eaLnBrk="0" hangingPunct="0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endParaRPr sz="2500" b="1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System Architecture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8168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5576" y="1916832"/>
            <a:ext cx="8136903" cy="4536504"/>
          </a:xfrm>
        </p:spPr>
        <p:txBody>
          <a:bodyPr/>
          <a:lstStyle/>
          <a:p>
            <a:r>
              <a:rPr lang="en-US" b="1" dirty="0" smtClean="0"/>
              <a:t>Static information about the station, creation of new stations </a:t>
            </a:r>
          </a:p>
          <a:p>
            <a:r>
              <a:rPr lang="en-US" b="1" dirty="0" smtClean="0"/>
              <a:t>Static information for Current Meter</a:t>
            </a:r>
          </a:p>
          <a:p>
            <a:r>
              <a:rPr lang="en-US" b="1" dirty="0" smtClean="0"/>
              <a:t>Series for different parameters with different frequency for which data is to be maintained </a:t>
            </a:r>
          </a:p>
          <a:p>
            <a:r>
              <a:rPr lang="en-US" b="1" dirty="0" smtClean="0"/>
              <a:t>Cross-section data </a:t>
            </a:r>
          </a:p>
          <a:p>
            <a:r>
              <a:rPr lang="en-US" b="1" dirty="0" smtClean="0"/>
              <a:t>Elevation- Area Capacity curve</a:t>
            </a:r>
          </a:p>
          <a:p>
            <a:r>
              <a:rPr lang="en-US" b="1" dirty="0" smtClean="0"/>
              <a:t>Record of Reduced level/Zero of gauge</a:t>
            </a:r>
          </a:p>
          <a:p>
            <a:r>
              <a:rPr lang="en-US" b="1" dirty="0" smtClean="0"/>
              <a:t>Salient features of Reservoir</a:t>
            </a:r>
            <a:endParaRPr lang="en-US" b="1" dirty="0"/>
          </a:p>
          <a:p>
            <a:r>
              <a:rPr lang="en-US" b="1" dirty="0" smtClean="0"/>
              <a:t>Generation of various reports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338328"/>
            <a:ext cx="8640960" cy="100244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Static/Semi Static Characteristics Module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9505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916832"/>
            <a:ext cx="8568952" cy="4032448"/>
          </a:xfrm>
        </p:spPr>
        <p:txBody>
          <a:bodyPr>
            <a:noAutofit/>
          </a:bodyPr>
          <a:lstStyle/>
          <a:p>
            <a:pPr eaLnBrk="0" hangingPunct="0">
              <a:buClr>
                <a:srgbClr val="F56600"/>
              </a:buClr>
              <a:buNone/>
              <a:defRPr/>
            </a:pPr>
            <a:r>
              <a:rPr lang="en-US" sz="2800" b="1" dirty="0" smtClean="0"/>
              <a:t>Consists </a:t>
            </a:r>
            <a:r>
              <a:rPr lang="en-US" sz="2800" b="1" dirty="0"/>
              <a:t>of </a:t>
            </a:r>
            <a:r>
              <a:rPr lang="en-US" sz="2800" b="1" dirty="0" smtClean="0"/>
              <a:t>following 3 different Software’s :</a:t>
            </a:r>
          </a:p>
          <a:p>
            <a:pPr lvl="1" eaLnBrk="0" hangingPunct="0">
              <a:defRPr/>
            </a:pPr>
            <a:r>
              <a:rPr lang="en-US" sz="2400" b="1" dirty="0" smtClean="0"/>
              <a:t>SWDES 3.0</a:t>
            </a:r>
          </a:p>
          <a:p>
            <a:pPr lvl="2" eaLnBrk="0" hangingPunct="0">
              <a:defRPr/>
            </a:pPr>
            <a:r>
              <a:rPr lang="en-US" sz="2400" b="1" dirty="0" smtClean="0"/>
              <a:t>Current </a:t>
            </a:r>
            <a:r>
              <a:rPr lang="en-US" sz="2400" b="1" dirty="0"/>
              <a:t>desktop based data entry application.</a:t>
            </a:r>
          </a:p>
          <a:p>
            <a:pPr lvl="2" eaLnBrk="0" hangingPunct="0">
              <a:defRPr/>
            </a:pPr>
            <a:endParaRPr lang="en-US" sz="1600" b="1" dirty="0"/>
          </a:p>
          <a:p>
            <a:pPr lvl="1" eaLnBrk="0" hangingPunct="0">
              <a:defRPr/>
            </a:pPr>
            <a:r>
              <a:rPr lang="en-US" sz="2400" b="1" dirty="0"/>
              <a:t>HYMOS</a:t>
            </a:r>
          </a:p>
          <a:p>
            <a:pPr lvl="2" eaLnBrk="0" hangingPunct="0">
              <a:defRPr/>
            </a:pPr>
            <a:r>
              <a:rPr lang="en-US" sz="2400" b="1" dirty="0"/>
              <a:t>Current application for secondary data validation.</a:t>
            </a:r>
          </a:p>
          <a:p>
            <a:pPr lvl="2" eaLnBrk="0" hangingPunct="0">
              <a:defRPr/>
            </a:pPr>
            <a:endParaRPr lang="en-US" sz="1400" b="1" dirty="0"/>
          </a:p>
          <a:p>
            <a:pPr lvl="1" eaLnBrk="0" hangingPunct="0">
              <a:defRPr/>
            </a:pPr>
            <a:r>
              <a:rPr lang="en-US" sz="2400" b="1" dirty="0"/>
              <a:t>WISDOM</a:t>
            </a:r>
          </a:p>
          <a:p>
            <a:pPr lvl="2" eaLnBrk="0" hangingPunct="0">
              <a:defRPr/>
            </a:pPr>
            <a:r>
              <a:rPr lang="en-US" sz="2400" b="1" dirty="0"/>
              <a:t>Current application for data dissemination.</a:t>
            </a:r>
          </a:p>
          <a:p>
            <a:endParaRPr lang="en-IN" sz="2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/>
          <a:lstStyle/>
          <a:p>
            <a:r>
              <a:rPr lang="en-IN" b="1" dirty="0" smtClean="0">
                <a:solidFill>
                  <a:schemeClr val="bg1"/>
                </a:solidFill>
              </a:rPr>
              <a:t>Existing System</a:t>
            </a:r>
            <a:endParaRPr lang="en-IN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1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Static/</a:t>
            </a:r>
            <a:r>
              <a:rPr lang="en-US" dirty="0" err="1" smtClean="0"/>
              <a:t>Semistatic</a:t>
            </a:r>
            <a:r>
              <a:rPr lang="en-US" dirty="0" smtClean="0"/>
              <a:t> Characteristics</a:t>
            </a:r>
            <a:endParaRPr lang="en-US" dirty="0"/>
          </a:p>
        </p:txBody>
      </p:sp>
      <p:pic>
        <p:nvPicPr>
          <p:cNvPr id="28675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42638240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To Manage States, Districts, </a:t>
            </a:r>
            <a:r>
              <a:rPr lang="en-US" dirty="0" err="1"/>
              <a:t>Tahsils</a:t>
            </a:r>
            <a:r>
              <a:rPr lang="en-US" dirty="0"/>
              <a:t> and Cities </a:t>
            </a:r>
          </a:p>
        </p:txBody>
      </p:sp>
      <p:pic>
        <p:nvPicPr>
          <p:cNvPr id="24579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2058122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To Manage Rivers</a:t>
            </a:r>
          </a:p>
        </p:txBody>
      </p:sp>
      <p:pic>
        <p:nvPicPr>
          <p:cNvPr id="25603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28440069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To Manage Divisions, Agencies</a:t>
            </a:r>
          </a:p>
        </p:txBody>
      </p:sp>
      <p:pic>
        <p:nvPicPr>
          <p:cNvPr id="26627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563" y="838200"/>
            <a:ext cx="9088437" cy="5108575"/>
          </a:xfrm>
        </p:spPr>
      </p:pic>
    </p:spTree>
    <p:extLst>
      <p:ext uri="{BB962C8B-B14F-4D97-AF65-F5344CB8AC3E}">
        <p14:creationId xmlns:p14="http://schemas.microsoft.com/office/powerpoint/2010/main" val="7424488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To Manage Parameters</a:t>
            </a:r>
          </a:p>
        </p:txBody>
      </p:sp>
      <p:pic>
        <p:nvPicPr>
          <p:cNvPr id="27651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14964779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Station Management</a:t>
            </a:r>
            <a:endParaRPr lang="en-US" dirty="0"/>
          </a:p>
        </p:txBody>
      </p:sp>
      <p:pic>
        <p:nvPicPr>
          <p:cNvPr id="29699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34727319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Series Management</a:t>
            </a:r>
            <a:endParaRPr lang="en-US" dirty="0"/>
          </a:p>
        </p:txBody>
      </p:sp>
      <p:pic>
        <p:nvPicPr>
          <p:cNvPr id="3072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18217641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Current Meter Characteristics</a:t>
            </a:r>
            <a:endParaRPr lang="en-US" dirty="0"/>
          </a:p>
        </p:txBody>
      </p:sp>
      <p:pic>
        <p:nvPicPr>
          <p:cNvPr id="31747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13747600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Reduced Level of Zero of the Gauge</a:t>
            </a:r>
            <a:endParaRPr lang="en-US" dirty="0"/>
          </a:p>
        </p:txBody>
      </p:sp>
      <p:pic>
        <p:nvPicPr>
          <p:cNvPr id="32771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39463245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X-Section</a:t>
            </a:r>
            <a:endParaRPr lang="en-US" dirty="0"/>
          </a:p>
        </p:txBody>
      </p:sp>
      <p:pic>
        <p:nvPicPr>
          <p:cNvPr id="33795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41601347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texto"/>
          <p:cNvSpPr>
            <a:spLocks noGrp="1"/>
          </p:cNvSpPr>
          <p:nvPr>
            <p:ph idx="1"/>
          </p:nvPr>
        </p:nvSpPr>
        <p:spPr>
          <a:xfrm>
            <a:off x="539552" y="1124744"/>
            <a:ext cx="8352928" cy="4392488"/>
          </a:xfrm>
        </p:spPr>
        <p:txBody>
          <a:bodyPr>
            <a:noAutofit/>
          </a:bodyPr>
          <a:lstStyle/>
          <a:p>
            <a:pPr marL="182563" lvl="1" indent="-182563" eaLnBrk="0" hangingPunct="0">
              <a:defRPr/>
            </a:pPr>
            <a:r>
              <a:rPr lang="en-US" sz="2800" b="1" dirty="0">
                <a:solidFill>
                  <a:srgbClr val="C00000"/>
                </a:solidFill>
                <a:latin typeface="+mj-lt"/>
              </a:rPr>
              <a:t>SWDES 3.0</a:t>
            </a:r>
          </a:p>
          <a:p>
            <a:pPr marL="449263" lvl="2" indent="-266700" algn="just" eaLnBrk="0" hangingPunct="0">
              <a:buClr>
                <a:srgbClr val="C00000"/>
              </a:buClr>
              <a:defRPr/>
            </a:pPr>
            <a:r>
              <a:rPr lang="en-US" sz="2400" b="1" dirty="0">
                <a:latin typeface="+mj-lt"/>
              </a:rPr>
              <a:t>Stand-alone software. </a:t>
            </a:r>
          </a:p>
          <a:p>
            <a:pPr marL="449263" lvl="3" indent="-266700" algn="just" eaLnBrk="0" hangingPunct="0">
              <a:buClr>
                <a:srgbClr val="C00000"/>
              </a:buClr>
              <a:defRPr/>
            </a:pPr>
            <a:r>
              <a:rPr lang="en-US" sz="2400" b="1" dirty="0">
                <a:latin typeface="+mj-lt"/>
              </a:rPr>
              <a:t>Requires installation. </a:t>
            </a:r>
            <a:r>
              <a:rPr lang="en-US" sz="2400" b="1" dirty="0" smtClean="0">
                <a:latin typeface="+mj-lt"/>
              </a:rPr>
              <a:t>One </a:t>
            </a:r>
            <a:r>
              <a:rPr lang="en-US" sz="2400" b="1" dirty="0">
                <a:latin typeface="+mj-lt"/>
              </a:rPr>
              <a:t>local database file is installed every time. </a:t>
            </a:r>
          </a:p>
          <a:p>
            <a:pPr marL="449263" lvl="3" indent="-266700" algn="just" eaLnBrk="0" hangingPunct="0">
              <a:buClr>
                <a:srgbClr val="C00000"/>
              </a:buClr>
              <a:defRPr/>
            </a:pPr>
            <a:r>
              <a:rPr lang="en-US" sz="2400" b="1" dirty="0" smtClean="0">
                <a:latin typeface="+mj-lt"/>
              </a:rPr>
              <a:t>Updating-software  is a tedious process.</a:t>
            </a:r>
          </a:p>
          <a:p>
            <a:pPr marL="449263" lvl="3" indent="-266700" algn="just" eaLnBrk="0" hangingPunct="0">
              <a:buClr>
                <a:srgbClr val="C00000"/>
              </a:buClr>
              <a:defRPr/>
            </a:pPr>
            <a:r>
              <a:rPr lang="en-US" sz="2400" b="1" dirty="0" smtClean="0">
                <a:latin typeface="+mj-lt"/>
              </a:rPr>
              <a:t>Tough </a:t>
            </a:r>
            <a:r>
              <a:rPr lang="en-US" sz="2400" b="1" dirty="0">
                <a:latin typeface="+mj-lt"/>
              </a:rPr>
              <a:t>data integration from field to software: manually data reception and registration.</a:t>
            </a:r>
          </a:p>
          <a:p>
            <a:pPr marL="449263" lvl="3" indent="-266700" algn="just" eaLnBrk="0" hangingPunct="0">
              <a:buClr>
                <a:srgbClr val="C00000"/>
              </a:buClr>
              <a:defRPr/>
            </a:pPr>
            <a:r>
              <a:rPr lang="en-US" sz="2400" b="1" dirty="0">
                <a:latin typeface="+mj-lt"/>
              </a:rPr>
              <a:t>Registered-data need to be sent from every place in order to put it all together.</a:t>
            </a:r>
          </a:p>
          <a:p>
            <a:pPr marL="449263" lvl="3" indent="-266700" algn="just" eaLnBrk="0" hangingPunct="0">
              <a:buClr>
                <a:srgbClr val="C00000"/>
              </a:buClr>
              <a:defRPr/>
            </a:pPr>
            <a:r>
              <a:rPr lang="en-US" sz="2400" b="1" dirty="0">
                <a:latin typeface="+mj-lt"/>
              </a:rPr>
              <a:t>The entire process requires long time and efforts.</a:t>
            </a:r>
          </a:p>
          <a:p>
            <a:pPr lvl="3" eaLnBrk="0" hangingPunct="0">
              <a:defRPr/>
            </a:pPr>
            <a:endParaRPr lang="en-US" sz="800" b="1" dirty="0">
              <a:latin typeface="+mj-lt"/>
            </a:endParaRPr>
          </a:p>
          <a:p>
            <a:pPr eaLnBrk="0" hangingPunct="0">
              <a:buFontTx/>
              <a:buNone/>
              <a:defRPr/>
            </a:pPr>
            <a:endParaRPr b="1" dirty="0">
              <a:latin typeface="+mj-lt"/>
            </a:endParaRPr>
          </a:p>
          <a:p>
            <a:pPr eaLnBrk="0" hangingPunct="0">
              <a:buFontTx/>
              <a:buNone/>
              <a:defRPr/>
            </a:pPr>
            <a:endParaRPr b="1" dirty="0">
              <a:latin typeface="+mj-lt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92088"/>
          </a:xfrm>
        </p:spPr>
        <p:txBody>
          <a:bodyPr/>
          <a:lstStyle/>
          <a:p>
            <a:r>
              <a:rPr lang="en-IN" b="1" dirty="0" smtClean="0">
                <a:solidFill>
                  <a:schemeClr val="bg1"/>
                </a:solidFill>
              </a:rPr>
              <a:t>Existing System</a:t>
            </a:r>
            <a:endParaRPr lang="en-IN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90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052736"/>
            <a:ext cx="8424935" cy="5472608"/>
          </a:xfrm>
        </p:spPr>
        <p:txBody>
          <a:bodyPr>
            <a:noAutofit/>
          </a:bodyPr>
          <a:lstStyle/>
          <a:p>
            <a:pPr lvl="2" algn="just" eaLnBrk="0" hangingPunct="0">
              <a:buClr>
                <a:srgbClr val="C00000"/>
              </a:buClr>
            </a:pPr>
            <a:r>
              <a:rPr lang="en-GB" b="1" dirty="0"/>
              <a:t>Rainfall</a:t>
            </a:r>
          </a:p>
          <a:p>
            <a:pPr lvl="2" algn="just" eaLnBrk="0" hangingPunct="0">
              <a:buClr>
                <a:srgbClr val="C00000"/>
              </a:buClr>
            </a:pPr>
            <a:r>
              <a:rPr lang="en-GB" b="1" dirty="0"/>
              <a:t>Temperature</a:t>
            </a:r>
          </a:p>
          <a:p>
            <a:pPr lvl="2" algn="just" eaLnBrk="0" hangingPunct="0">
              <a:buClr>
                <a:srgbClr val="C00000"/>
              </a:buClr>
            </a:pPr>
            <a:r>
              <a:rPr lang="en-GB" b="1" dirty="0"/>
              <a:t>Pressure</a:t>
            </a:r>
          </a:p>
          <a:p>
            <a:pPr lvl="2" algn="just" eaLnBrk="0" hangingPunct="0">
              <a:buClr>
                <a:srgbClr val="C00000"/>
              </a:buClr>
            </a:pPr>
            <a:r>
              <a:rPr lang="en-GB" b="1" dirty="0"/>
              <a:t>Humidity</a:t>
            </a:r>
          </a:p>
          <a:p>
            <a:pPr lvl="2" algn="just" eaLnBrk="0" hangingPunct="0">
              <a:buClr>
                <a:srgbClr val="C00000"/>
              </a:buClr>
            </a:pPr>
            <a:r>
              <a:rPr lang="en-GB" b="1" dirty="0"/>
              <a:t>Wind</a:t>
            </a:r>
          </a:p>
          <a:p>
            <a:pPr lvl="2" algn="just" eaLnBrk="0" hangingPunct="0">
              <a:buClr>
                <a:srgbClr val="C00000"/>
              </a:buClr>
            </a:pPr>
            <a:r>
              <a:rPr lang="en-GB" b="1" dirty="0"/>
              <a:t>Evaporation</a:t>
            </a:r>
          </a:p>
          <a:p>
            <a:pPr lvl="2" algn="just" eaLnBrk="0" hangingPunct="0">
              <a:buClr>
                <a:srgbClr val="C00000"/>
              </a:buClr>
            </a:pPr>
            <a:r>
              <a:rPr lang="en-GB" b="1" dirty="0"/>
              <a:t>Sunshine </a:t>
            </a:r>
            <a:r>
              <a:rPr lang="en-GB" b="1" dirty="0" smtClean="0"/>
              <a:t>hours</a:t>
            </a:r>
          </a:p>
          <a:p>
            <a:pPr algn="just"/>
            <a:r>
              <a:rPr lang="en-US" sz="2000" b="1" dirty="0" smtClean="0"/>
              <a:t>Data for all meteorological parameters can be entered either parameter wise or all climatic data at one place.</a:t>
            </a:r>
          </a:p>
          <a:p>
            <a:pPr algn="just"/>
            <a:r>
              <a:rPr lang="en-US" sz="2000" b="1" dirty="0" smtClean="0"/>
              <a:t>Data frequency is dynamic</a:t>
            </a:r>
          </a:p>
          <a:p>
            <a:pPr algn="just"/>
            <a:r>
              <a:rPr lang="en-US" sz="2000" b="1" dirty="0" smtClean="0"/>
              <a:t>Provision of primary validation</a:t>
            </a:r>
          </a:p>
          <a:p>
            <a:pPr algn="just"/>
            <a:r>
              <a:rPr lang="en-US" sz="2000" b="1" dirty="0" smtClean="0"/>
              <a:t>Graphical view is generated while entering the data</a:t>
            </a:r>
          </a:p>
          <a:p>
            <a:pPr algn="just"/>
            <a:r>
              <a:rPr lang="en-US" sz="2000" b="1" dirty="0" smtClean="0"/>
              <a:t>Basic statistical function is available</a:t>
            </a:r>
          </a:p>
          <a:p>
            <a:pPr algn="just"/>
            <a:r>
              <a:rPr lang="en-US" sz="2000" b="1" dirty="0" smtClean="0"/>
              <a:t>Various reports including validation report can be generated</a:t>
            </a:r>
          </a:p>
          <a:p>
            <a:pPr algn="just"/>
            <a:r>
              <a:rPr lang="en-US" sz="2000" b="1" dirty="0" smtClean="0"/>
              <a:t>Comparison tools are available</a:t>
            </a:r>
            <a:endParaRPr lang="en-US" sz="20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858424"/>
          </a:xfrm>
        </p:spPr>
        <p:txBody>
          <a:bodyPr/>
          <a:lstStyle/>
          <a:p>
            <a:r>
              <a:rPr lang="en-US" dirty="0" smtClean="0"/>
              <a:t>Meteorological Module</a:t>
            </a:r>
            <a:endParaRPr lang="en-US" dirty="0"/>
          </a:p>
        </p:txBody>
      </p:sp>
      <p:sp>
        <p:nvSpPr>
          <p:cNvPr id="4" name="Right Arrow 3">
            <a:hlinkClick r:id="rId2" action="ppaction://hlinksldjump"/>
          </p:cNvPr>
          <p:cNvSpPr/>
          <p:nvPr/>
        </p:nvSpPr>
        <p:spPr>
          <a:xfrm>
            <a:off x="7740352" y="6525344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0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Meteorological Module</a:t>
            </a:r>
            <a:endParaRPr lang="en-US" dirty="0"/>
          </a:p>
        </p:txBody>
      </p:sp>
      <p:pic>
        <p:nvPicPr>
          <p:cNvPr id="3584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24521374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Rainfall Daily Data Entry</a:t>
            </a:r>
            <a:endParaRPr lang="en-US" dirty="0"/>
          </a:p>
        </p:txBody>
      </p:sp>
      <p:pic>
        <p:nvPicPr>
          <p:cNvPr id="36867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  <a:noFill/>
        </p:spPr>
      </p:pic>
    </p:spTree>
    <p:extLst>
      <p:ext uri="{BB962C8B-B14F-4D97-AF65-F5344CB8AC3E}">
        <p14:creationId xmlns:p14="http://schemas.microsoft.com/office/powerpoint/2010/main" val="5115400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Yearly Report of Daily </a:t>
            </a:r>
            <a:r>
              <a:rPr lang="en-US" dirty="0"/>
              <a:t>R</a:t>
            </a:r>
            <a:r>
              <a:rPr lang="en-US" dirty="0" smtClean="0"/>
              <a:t>ainfall</a:t>
            </a:r>
            <a:endParaRPr lang="en-US" dirty="0"/>
          </a:p>
        </p:txBody>
      </p:sp>
      <p:pic>
        <p:nvPicPr>
          <p:cNvPr id="37891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9338" y="692150"/>
            <a:ext cx="4505325" cy="5400675"/>
          </a:xfrm>
        </p:spPr>
      </p:pic>
    </p:spTree>
    <p:extLst>
      <p:ext uri="{BB962C8B-B14F-4D97-AF65-F5344CB8AC3E}">
        <p14:creationId xmlns:p14="http://schemas.microsoft.com/office/powerpoint/2010/main" val="19080744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916832"/>
            <a:ext cx="8640959" cy="4536504"/>
          </a:xfrm>
        </p:spPr>
        <p:txBody>
          <a:bodyPr/>
          <a:lstStyle/>
          <a:p>
            <a:pPr lvl="2" eaLnBrk="0" hangingPunct="0">
              <a:buClr>
                <a:srgbClr val="C00000"/>
              </a:buClr>
            </a:pPr>
            <a:r>
              <a:rPr lang="en-GB" sz="2400" b="1" dirty="0"/>
              <a:t>Water Level</a:t>
            </a:r>
          </a:p>
          <a:p>
            <a:pPr lvl="2" eaLnBrk="0" hangingPunct="0">
              <a:buClr>
                <a:srgbClr val="C00000"/>
              </a:buClr>
            </a:pPr>
            <a:r>
              <a:rPr lang="en-GB" sz="2400" b="1" dirty="0"/>
              <a:t>Discharge </a:t>
            </a:r>
          </a:p>
          <a:p>
            <a:endParaRPr lang="en-US" b="1" dirty="0" smtClean="0"/>
          </a:p>
          <a:p>
            <a:r>
              <a:rPr lang="en-US" b="1" dirty="0" smtClean="0"/>
              <a:t>Data for all Hydrological parameters can be entered</a:t>
            </a:r>
          </a:p>
          <a:p>
            <a:r>
              <a:rPr lang="en-US" b="1" dirty="0" smtClean="0"/>
              <a:t>Data frequency is dynamic</a:t>
            </a:r>
          </a:p>
          <a:p>
            <a:r>
              <a:rPr lang="en-US" b="1" dirty="0" smtClean="0"/>
              <a:t>Provision of primary validation</a:t>
            </a:r>
          </a:p>
          <a:p>
            <a:r>
              <a:rPr lang="en-US" b="1" dirty="0" smtClean="0"/>
              <a:t>Graphical view is generated while entering the data</a:t>
            </a:r>
          </a:p>
          <a:p>
            <a:r>
              <a:rPr lang="en-US" b="1" dirty="0" smtClean="0"/>
              <a:t>Basic statistical function is available</a:t>
            </a:r>
          </a:p>
          <a:p>
            <a:r>
              <a:rPr lang="en-US" b="1" dirty="0" smtClean="0"/>
              <a:t>Various reports including validation report can be generated</a:t>
            </a:r>
          </a:p>
          <a:p>
            <a:r>
              <a:rPr lang="en-US" b="1" dirty="0" smtClean="0"/>
              <a:t>Comparison tools are available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/>
          <a:lstStyle/>
          <a:p>
            <a:r>
              <a:rPr lang="en-US" dirty="0" smtClean="0"/>
              <a:t>Hydrological Module</a:t>
            </a:r>
            <a:endParaRPr lang="en-US" dirty="0"/>
          </a:p>
        </p:txBody>
      </p:sp>
      <p:sp>
        <p:nvSpPr>
          <p:cNvPr id="4" name="Right Arrow 3">
            <a:hlinkClick r:id="rId2" action="ppaction://hlinksldjump"/>
          </p:cNvPr>
          <p:cNvSpPr/>
          <p:nvPr/>
        </p:nvSpPr>
        <p:spPr>
          <a:xfrm>
            <a:off x="7884368" y="6453336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8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Hydrological Module</a:t>
            </a:r>
            <a:endParaRPr lang="en-US" dirty="0"/>
          </a:p>
        </p:txBody>
      </p:sp>
      <p:pic>
        <p:nvPicPr>
          <p:cNvPr id="3891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36613"/>
            <a:ext cx="9113838" cy="5124450"/>
          </a:xfrm>
        </p:spPr>
      </p:pic>
    </p:spTree>
    <p:extLst>
      <p:ext uri="{BB962C8B-B14F-4D97-AF65-F5344CB8AC3E}">
        <p14:creationId xmlns:p14="http://schemas.microsoft.com/office/powerpoint/2010/main" val="6472967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Water Level Data Entry</a:t>
            </a:r>
            <a:endParaRPr lang="en-US" dirty="0"/>
          </a:p>
        </p:txBody>
      </p:sp>
      <p:pic>
        <p:nvPicPr>
          <p:cNvPr id="39939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26627880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Data Entry Form for Flow Measurement</a:t>
            </a:r>
            <a:endParaRPr lang="en-US" dirty="0"/>
          </a:p>
        </p:txBody>
      </p:sp>
      <p:pic>
        <p:nvPicPr>
          <p:cNvPr id="409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  <a:noFill/>
        </p:spPr>
      </p:pic>
    </p:spTree>
    <p:extLst>
      <p:ext uri="{BB962C8B-B14F-4D97-AF65-F5344CB8AC3E}">
        <p14:creationId xmlns:p14="http://schemas.microsoft.com/office/powerpoint/2010/main" val="7829218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Stage Discharge Data Entry</a:t>
            </a:r>
            <a:endParaRPr lang="en-US" dirty="0"/>
          </a:p>
        </p:txBody>
      </p:sp>
      <p:pic>
        <p:nvPicPr>
          <p:cNvPr id="419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  <a:noFill/>
        </p:spPr>
      </p:pic>
    </p:spTree>
    <p:extLst>
      <p:ext uri="{BB962C8B-B14F-4D97-AF65-F5344CB8AC3E}">
        <p14:creationId xmlns:p14="http://schemas.microsoft.com/office/powerpoint/2010/main" val="17627248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5576" y="2204864"/>
            <a:ext cx="7776864" cy="3528392"/>
          </a:xfrm>
        </p:spPr>
        <p:txBody>
          <a:bodyPr/>
          <a:lstStyle/>
          <a:p>
            <a:r>
              <a:rPr lang="en-US" b="1" dirty="0" smtClean="0"/>
              <a:t>Data for all Sediment parameters can be entered</a:t>
            </a:r>
          </a:p>
          <a:p>
            <a:r>
              <a:rPr lang="en-US" b="1" dirty="0" smtClean="0"/>
              <a:t>Data frequency is dynamic</a:t>
            </a:r>
          </a:p>
          <a:p>
            <a:r>
              <a:rPr lang="en-US" b="1" dirty="0" smtClean="0"/>
              <a:t>Provision of primary validation</a:t>
            </a:r>
          </a:p>
          <a:p>
            <a:r>
              <a:rPr lang="en-US" b="1" dirty="0" smtClean="0"/>
              <a:t>Basic statistical function is available</a:t>
            </a:r>
          </a:p>
          <a:p>
            <a:r>
              <a:rPr lang="en-US" b="1" dirty="0" smtClean="0"/>
              <a:t>Various reports including validation report can be generated</a:t>
            </a:r>
          </a:p>
          <a:p>
            <a:r>
              <a:rPr lang="en-US" b="1" dirty="0" smtClean="0"/>
              <a:t>Comparison tools are available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/>
          <a:lstStyle/>
          <a:p>
            <a:r>
              <a:rPr lang="en-US" dirty="0" smtClean="0"/>
              <a:t>Sediment Module</a:t>
            </a:r>
            <a:endParaRPr lang="en-US" dirty="0"/>
          </a:p>
        </p:txBody>
      </p:sp>
      <p:sp>
        <p:nvSpPr>
          <p:cNvPr id="4" name="Right Arrow 3">
            <a:hlinkClick r:id="rId2" action="ppaction://hlinksldjump"/>
          </p:cNvPr>
          <p:cNvSpPr/>
          <p:nvPr/>
        </p:nvSpPr>
        <p:spPr>
          <a:xfrm>
            <a:off x="7956376" y="6453336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1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5880" y="1412776"/>
            <a:ext cx="82809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r>
              <a:rPr lang="en-US" sz="2800" b="1" dirty="0">
                <a:solidFill>
                  <a:srgbClr val="C00000"/>
                </a:solidFill>
              </a:rPr>
              <a:t>HYMOS</a:t>
            </a:r>
          </a:p>
          <a:p>
            <a:pPr marL="1257300" lvl="2" indent="-342900" eaLnBrk="0" hangingPunct="0">
              <a:buFont typeface="Wingdings" pitchFamily="2" charset="2"/>
              <a:buChar char="v"/>
              <a:defRPr/>
            </a:pPr>
            <a:r>
              <a:rPr lang="en-US" sz="2400" b="1" dirty="0"/>
              <a:t>Commercial-software. Not available everywhere due to physical-license issues. </a:t>
            </a:r>
          </a:p>
          <a:p>
            <a:pPr marL="1257300" lvl="2" indent="-342900" eaLnBrk="0" hangingPunct="0">
              <a:buFont typeface="Wingdings" pitchFamily="2" charset="2"/>
              <a:buChar char="v"/>
              <a:defRPr/>
            </a:pPr>
            <a:r>
              <a:rPr lang="en-US" sz="2400" b="1" dirty="0"/>
              <a:t>Proprietary software.</a:t>
            </a:r>
          </a:p>
          <a:p>
            <a:pPr marL="1257300" lvl="2" indent="-342900" eaLnBrk="0" hangingPunct="0">
              <a:buFont typeface="Wingdings" pitchFamily="2" charset="2"/>
              <a:buChar char="v"/>
              <a:defRPr/>
            </a:pPr>
            <a:r>
              <a:rPr lang="en-US" sz="2400" b="1" dirty="0"/>
              <a:t>Dataflow is not fully integrated. Data need to be exported from </a:t>
            </a:r>
            <a:r>
              <a:rPr lang="en-US" sz="2400" b="1" dirty="0" smtClean="0"/>
              <a:t>SWDES.</a:t>
            </a:r>
          </a:p>
          <a:p>
            <a:pPr lvl="2" eaLnBrk="0" hangingPunct="0">
              <a:defRPr/>
            </a:pPr>
            <a:endParaRPr lang="en-US" sz="1000" b="1" dirty="0" smtClean="0"/>
          </a:p>
          <a:p>
            <a:pPr lvl="1" eaLnBrk="0" hangingPunct="0">
              <a:defRPr/>
            </a:pPr>
            <a:r>
              <a:rPr lang="en-US" sz="2800" b="1" dirty="0" smtClean="0">
                <a:solidFill>
                  <a:srgbClr val="C00000"/>
                </a:solidFill>
              </a:rPr>
              <a:t>WISDOM</a:t>
            </a:r>
          </a:p>
          <a:p>
            <a:pPr marL="1257300" lvl="2" indent="-342900" eaLnBrk="0" hangingPunct="0">
              <a:buFont typeface="Wingdings" pitchFamily="2" charset="2"/>
              <a:buChar char="v"/>
              <a:defRPr/>
            </a:pPr>
            <a:r>
              <a:rPr lang="en-US" sz="2400" b="1" dirty="0" smtClean="0"/>
              <a:t>Outdated </a:t>
            </a:r>
            <a:r>
              <a:rPr lang="en-US" sz="2400" b="1" dirty="0"/>
              <a:t>software, runs only in Window 97 </a:t>
            </a:r>
            <a:r>
              <a:rPr lang="en-US" sz="2400" b="1" dirty="0" smtClean="0"/>
              <a:t>version</a:t>
            </a:r>
            <a:endParaRPr lang="en-US" sz="2400" b="1" dirty="0"/>
          </a:p>
          <a:p>
            <a:pPr marL="1257300" lvl="2" indent="-342900" eaLnBrk="0" hangingPunct="0">
              <a:buFont typeface="Wingdings" pitchFamily="2" charset="2"/>
              <a:buChar char="v"/>
              <a:defRPr/>
            </a:pPr>
            <a:r>
              <a:rPr lang="en-US" sz="2400" b="1" dirty="0"/>
              <a:t>Difficult to maintain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338328"/>
            <a:ext cx="8229600" cy="930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IN" b="1" dirty="0" smtClean="0">
                <a:solidFill>
                  <a:schemeClr val="bg1"/>
                </a:solidFill>
              </a:rPr>
              <a:t>Existing System</a:t>
            </a:r>
            <a:endParaRPr lang="en-IN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92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Sediment Module</a:t>
            </a:r>
            <a:endParaRPr lang="en-US" dirty="0"/>
          </a:p>
        </p:txBody>
      </p:sp>
      <p:pic>
        <p:nvPicPr>
          <p:cNvPr id="43011" name="Content Placeholder 3" descr="sedimen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3" y="1281113"/>
            <a:ext cx="9101137" cy="4222750"/>
          </a:xfrm>
        </p:spPr>
      </p:pic>
    </p:spTree>
    <p:extLst>
      <p:ext uri="{BB962C8B-B14F-4D97-AF65-F5344CB8AC3E}">
        <p14:creationId xmlns:p14="http://schemas.microsoft.com/office/powerpoint/2010/main" val="4413571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Data Entry for Suspended Sediment</a:t>
            </a:r>
            <a:endParaRPr lang="en-US" dirty="0"/>
          </a:p>
        </p:txBody>
      </p:sp>
      <p:pic>
        <p:nvPicPr>
          <p:cNvPr id="440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92150"/>
            <a:ext cx="9144000" cy="5451475"/>
          </a:xfrm>
          <a:noFill/>
        </p:spPr>
      </p:pic>
    </p:spTree>
    <p:extLst>
      <p:ext uri="{BB962C8B-B14F-4D97-AF65-F5344CB8AC3E}">
        <p14:creationId xmlns:p14="http://schemas.microsoft.com/office/powerpoint/2010/main" val="15607984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Data Entry for Suspended Sediment Summery </a:t>
            </a:r>
            <a:endParaRPr lang="en-US" dirty="0"/>
          </a:p>
        </p:txBody>
      </p:sp>
      <p:pic>
        <p:nvPicPr>
          <p:cNvPr id="450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52488"/>
            <a:ext cx="9036050" cy="5080000"/>
          </a:xfrm>
          <a:noFill/>
        </p:spPr>
      </p:pic>
    </p:spTree>
    <p:extLst>
      <p:ext uri="{BB962C8B-B14F-4D97-AF65-F5344CB8AC3E}">
        <p14:creationId xmlns:p14="http://schemas.microsoft.com/office/powerpoint/2010/main" val="603350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2132856"/>
            <a:ext cx="8101407" cy="3672408"/>
          </a:xfrm>
        </p:spPr>
        <p:txBody>
          <a:bodyPr/>
          <a:lstStyle/>
          <a:p>
            <a:r>
              <a:rPr lang="en-US" b="1" dirty="0" smtClean="0"/>
              <a:t>Information of WQ Labs can be entered</a:t>
            </a:r>
          </a:p>
          <a:p>
            <a:r>
              <a:rPr lang="en-US" b="1" dirty="0"/>
              <a:t>Data for all WQ </a:t>
            </a:r>
            <a:r>
              <a:rPr lang="en-US" b="1" dirty="0" smtClean="0"/>
              <a:t>parameters </a:t>
            </a:r>
            <a:r>
              <a:rPr lang="en-US" b="1" dirty="0"/>
              <a:t>can be </a:t>
            </a:r>
            <a:r>
              <a:rPr lang="en-US" b="1" dirty="0" smtClean="0"/>
              <a:t>entered</a:t>
            </a:r>
          </a:p>
          <a:p>
            <a:r>
              <a:rPr lang="en-US" b="1" dirty="0" smtClean="0"/>
              <a:t>Data frequency is dynamic</a:t>
            </a:r>
          </a:p>
          <a:p>
            <a:r>
              <a:rPr lang="en-US" b="1" dirty="0" smtClean="0"/>
              <a:t>Basic statistical function is available</a:t>
            </a:r>
          </a:p>
          <a:p>
            <a:r>
              <a:rPr lang="en-US" b="1" dirty="0" smtClean="0"/>
              <a:t>Various reports including validation report can be generated</a:t>
            </a:r>
          </a:p>
          <a:p>
            <a:r>
              <a:rPr lang="en-US" b="1" dirty="0" smtClean="0"/>
              <a:t>Comparison tools are available</a:t>
            </a:r>
          </a:p>
          <a:p>
            <a:r>
              <a:rPr lang="en-US" b="1" dirty="0" smtClean="0"/>
              <a:t>Various reports </a:t>
            </a:r>
            <a:r>
              <a:rPr lang="en-US" b="1" dirty="0" err="1" smtClean="0"/>
              <a:t>viz</a:t>
            </a:r>
            <a:r>
              <a:rPr lang="en-US" b="1" dirty="0" smtClean="0"/>
              <a:t> to </a:t>
            </a:r>
            <a:r>
              <a:rPr lang="en-US" b="1" dirty="0" err="1" smtClean="0"/>
              <a:t>viz</a:t>
            </a:r>
            <a:r>
              <a:rPr lang="en-US" b="1" dirty="0" smtClean="0"/>
              <a:t> different standard is available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/>
          <a:lstStyle/>
          <a:p>
            <a:r>
              <a:rPr lang="en-US" b="1" dirty="0" smtClean="0"/>
              <a:t>Water Quality Module</a:t>
            </a:r>
            <a:endParaRPr lang="en-US" b="1" dirty="0"/>
          </a:p>
        </p:txBody>
      </p:sp>
      <p:sp>
        <p:nvSpPr>
          <p:cNvPr id="4" name="Right Arrow 3">
            <a:hlinkClick r:id="rId2" action="ppaction://hlinksldjump"/>
          </p:cNvPr>
          <p:cNvSpPr/>
          <p:nvPr/>
        </p:nvSpPr>
        <p:spPr>
          <a:xfrm>
            <a:off x="8028384" y="6381328"/>
            <a:ext cx="36004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Water Quality Module</a:t>
            </a:r>
            <a:endParaRPr lang="en-US" dirty="0"/>
          </a:p>
        </p:txBody>
      </p:sp>
      <p:pic>
        <p:nvPicPr>
          <p:cNvPr id="46083" name="Content Placeholder 3" descr="WaterQuality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" y="1241425"/>
            <a:ext cx="9115425" cy="4230688"/>
          </a:xfrm>
        </p:spPr>
      </p:pic>
    </p:spTree>
    <p:extLst>
      <p:ext uri="{BB962C8B-B14F-4D97-AF65-F5344CB8AC3E}">
        <p14:creationId xmlns:p14="http://schemas.microsoft.com/office/powerpoint/2010/main" val="27088003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Data Entry for Laboratory Information</a:t>
            </a:r>
            <a:endParaRPr lang="en-US" dirty="0"/>
          </a:p>
        </p:txBody>
      </p:sp>
      <p:pic>
        <p:nvPicPr>
          <p:cNvPr id="471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  <a:noFill/>
        </p:spPr>
      </p:pic>
    </p:spTree>
    <p:extLst>
      <p:ext uri="{BB962C8B-B14F-4D97-AF65-F5344CB8AC3E}">
        <p14:creationId xmlns:p14="http://schemas.microsoft.com/office/powerpoint/2010/main" val="20247188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Data Entry for Parameter Information</a:t>
            </a:r>
            <a:endParaRPr lang="en-US" dirty="0"/>
          </a:p>
        </p:txBody>
      </p:sp>
      <p:pic>
        <p:nvPicPr>
          <p:cNvPr id="481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  <a:noFill/>
        </p:spPr>
      </p:pic>
    </p:spTree>
    <p:extLst>
      <p:ext uri="{BB962C8B-B14F-4D97-AF65-F5344CB8AC3E}">
        <p14:creationId xmlns:p14="http://schemas.microsoft.com/office/powerpoint/2010/main" val="23292789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Report for Parameter Information</a:t>
            </a:r>
            <a:endParaRPr lang="en-US" dirty="0"/>
          </a:p>
        </p:txBody>
      </p:sp>
      <p:pic>
        <p:nvPicPr>
          <p:cNvPr id="491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  <a:noFill/>
        </p:spPr>
      </p:pic>
    </p:spTree>
    <p:extLst>
      <p:ext uri="{BB962C8B-B14F-4D97-AF65-F5344CB8AC3E}">
        <p14:creationId xmlns:p14="http://schemas.microsoft.com/office/powerpoint/2010/main" val="9115377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2276872"/>
            <a:ext cx="8640959" cy="3744416"/>
          </a:xfrm>
        </p:spPr>
        <p:txBody>
          <a:bodyPr/>
          <a:lstStyle/>
          <a:p>
            <a:r>
              <a:rPr lang="en-US" b="1" dirty="0" smtClean="0"/>
              <a:t>Data for all snow parameters can be entered either parameter wise or all parameter at one place</a:t>
            </a:r>
          </a:p>
          <a:p>
            <a:r>
              <a:rPr lang="en-US" b="1" dirty="0" smtClean="0"/>
              <a:t>Data frequency is dynamic</a:t>
            </a:r>
          </a:p>
          <a:p>
            <a:r>
              <a:rPr lang="en-US" b="1" dirty="0" smtClean="0"/>
              <a:t>Provision of primary validation</a:t>
            </a:r>
          </a:p>
          <a:p>
            <a:r>
              <a:rPr lang="en-US" b="1" dirty="0" smtClean="0"/>
              <a:t>Graphical view is generated while entering the data</a:t>
            </a:r>
          </a:p>
          <a:p>
            <a:r>
              <a:rPr lang="en-US" b="1" dirty="0" smtClean="0"/>
              <a:t>Basic statistical function is available</a:t>
            </a:r>
          </a:p>
          <a:p>
            <a:r>
              <a:rPr lang="en-US" b="1" dirty="0" smtClean="0"/>
              <a:t>Various reports including validation report can be generated</a:t>
            </a:r>
          </a:p>
          <a:p>
            <a:r>
              <a:rPr lang="en-US" b="1" dirty="0" smtClean="0"/>
              <a:t>Comparison tools are available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/>
          <a:lstStyle/>
          <a:p>
            <a:r>
              <a:rPr lang="en-US" b="1" dirty="0" smtClean="0"/>
              <a:t>Snow Module</a:t>
            </a:r>
            <a:endParaRPr lang="en-US" b="1" dirty="0"/>
          </a:p>
        </p:txBody>
      </p:sp>
      <p:sp>
        <p:nvSpPr>
          <p:cNvPr id="4" name="Right Arrow 3">
            <a:hlinkClick r:id="rId2" action="ppaction://hlinksldjump"/>
          </p:cNvPr>
          <p:cNvSpPr/>
          <p:nvPr/>
        </p:nvSpPr>
        <p:spPr>
          <a:xfrm>
            <a:off x="8172400" y="6381328"/>
            <a:ext cx="2880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9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Snow Module</a:t>
            </a:r>
            <a:endParaRPr lang="en-US" dirty="0"/>
          </a:p>
        </p:txBody>
      </p:sp>
      <p:pic>
        <p:nvPicPr>
          <p:cNvPr id="50179" name="Content Placeholder 3" descr="snow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71588"/>
            <a:ext cx="9144000" cy="4241800"/>
          </a:xfrm>
        </p:spPr>
      </p:pic>
    </p:spTree>
    <p:extLst>
      <p:ext uri="{BB962C8B-B14F-4D97-AF65-F5344CB8AC3E}">
        <p14:creationId xmlns:p14="http://schemas.microsoft.com/office/powerpoint/2010/main" val="7416092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b="1" dirty="0" smtClean="0"/>
              <a:t>Development of Surface Water Information System (e-SWIS)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642746"/>
            <a:ext cx="8352928" cy="4802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GB" sz="2800" b="1" dirty="0" smtClean="0"/>
              <a:t>Work was awarded to M/s EPTISA, Spain on                19-11-2012.</a:t>
            </a:r>
          </a:p>
          <a:p>
            <a:pPr algn="just">
              <a:defRPr/>
            </a:pPr>
            <a:r>
              <a:rPr lang="en-GB" sz="2800" b="1" dirty="0" smtClean="0"/>
              <a:t>Complete work is divided in three parts:</a:t>
            </a:r>
          </a:p>
          <a:p>
            <a:pPr marL="357188" indent="0" algn="just">
              <a:buFontTx/>
              <a:buNone/>
              <a:defRPr/>
            </a:pPr>
            <a:r>
              <a:rPr lang="en-GB" b="1" dirty="0" smtClean="0"/>
              <a:t>1. </a:t>
            </a:r>
            <a:r>
              <a:rPr lang="en-US" b="1" dirty="0" smtClean="0"/>
              <a:t>Supply, installation and Commissioning </a:t>
            </a:r>
          </a:p>
          <a:p>
            <a:pPr marL="357188" indent="0" algn="just">
              <a:buFontTx/>
              <a:buNone/>
              <a:defRPr/>
            </a:pPr>
            <a:r>
              <a:rPr lang="en-US" b="1" dirty="0" smtClean="0"/>
              <a:t>2. Hosting and maintenance of </a:t>
            </a:r>
            <a:r>
              <a:rPr lang="en-US" b="1" dirty="0" err="1" smtClean="0"/>
              <a:t>eSWIS</a:t>
            </a:r>
            <a:r>
              <a:rPr lang="en-US" b="1" dirty="0" smtClean="0"/>
              <a:t> on internet  during warranty period</a:t>
            </a:r>
          </a:p>
          <a:p>
            <a:pPr marL="357188" indent="0" algn="just">
              <a:buFontTx/>
              <a:buNone/>
              <a:defRPr/>
            </a:pPr>
            <a:r>
              <a:rPr lang="en-US" b="1" dirty="0" smtClean="0"/>
              <a:t>3. Post warranty AMC of </a:t>
            </a:r>
            <a:r>
              <a:rPr lang="en-US" b="1" dirty="0" err="1" smtClean="0"/>
              <a:t>eSWIS</a:t>
            </a:r>
            <a:r>
              <a:rPr lang="en-US" b="1" dirty="0" smtClean="0"/>
              <a:t> system </a:t>
            </a:r>
          </a:p>
          <a:p>
            <a:pPr algn="just">
              <a:defRPr/>
            </a:pPr>
            <a:r>
              <a:rPr lang="en-GB" sz="2800" b="1" dirty="0" smtClean="0"/>
              <a:t>Completion period for Part-1 is 12 months, their after 3 years warranty and 7 years post warranty AMC are proposed. 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51746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Data Entry </a:t>
            </a:r>
            <a:r>
              <a:rPr lang="en-US" dirty="0" smtClean="0"/>
              <a:t>for Snow</a:t>
            </a:r>
            <a:endParaRPr lang="en-US" dirty="0"/>
          </a:p>
        </p:txBody>
      </p:sp>
      <p:pic>
        <p:nvPicPr>
          <p:cNvPr id="512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71500"/>
            <a:ext cx="9144000" cy="5572125"/>
          </a:xfrm>
          <a:noFill/>
        </p:spPr>
      </p:pic>
    </p:spTree>
    <p:extLst>
      <p:ext uri="{BB962C8B-B14F-4D97-AF65-F5344CB8AC3E}">
        <p14:creationId xmlns:p14="http://schemas.microsoft.com/office/powerpoint/2010/main" val="34394950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Graph Compare</a:t>
            </a:r>
            <a:endParaRPr lang="en-US" dirty="0"/>
          </a:p>
        </p:txBody>
      </p:sp>
      <p:pic>
        <p:nvPicPr>
          <p:cNvPr id="5222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3125"/>
            <a:ext cx="8964613" cy="5040313"/>
          </a:xfrm>
        </p:spPr>
      </p:pic>
    </p:spTree>
    <p:extLst>
      <p:ext uri="{BB962C8B-B14F-4D97-AF65-F5344CB8AC3E}">
        <p14:creationId xmlns:p14="http://schemas.microsoft.com/office/powerpoint/2010/main" val="29595131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2348880"/>
            <a:ext cx="8640959" cy="3672408"/>
          </a:xfrm>
        </p:spPr>
        <p:txBody>
          <a:bodyPr/>
          <a:lstStyle/>
          <a:p>
            <a:r>
              <a:rPr lang="en-US" b="1" dirty="0" smtClean="0"/>
              <a:t>Data for all base and flood forecasting station can be entered</a:t>
            </a:r>
          </a:p>
          <a:p>
            <a:r>
              <a:rPr lang="en-US" b="1" dirty="0" smtClean="0"/>
              <a:t>Data of Inflow and level forecast can be entered</a:t>
            </a:r>
          </a:p>
          <a:p>
            <a:r>
              <a:rPr lang="en-US" b="1" dirty="0" smtClean="0"/>
              <a:t>Data frequency is dynamic</a:t>
            </a:r>
          </a:p>
          <a:p>
            <a:r>
              <a:rPr lang="en-US" b="1" dirty="0" smtClean="0"/>
              <a:t>Provision of primary validation</a:t>
            </a:r>
          </a:p>
          <a:p>
            <a:r>
              <a:rPr lang="en-US" b="1" dirty="0" smtClean="0"/>
              <a:t>Graphical view is generated while entering the data</a:t>
            </a:r>
          </a:p>
          <a:p>
            <a:r>
              <a:rPr lang="en-US" b="1" dirty="0" smtClean="0"/>
              <a:t>Basic statistical function is available</a:t>
            </a:r>
          </a:p>
          <a:p>
            <a:r>
              <a:rPr lang="en-US" b="1" dirty="0" smtClean="0"/>
              <a:t>Various reports including validation report can be generated</a:t>
            </a:r>
          </a:p>
          <a:p>
            <a:r>
              <a:rPr lang="en-US" b="1" dirty="0" smtClean="0"/>
              <a:t>Comparison tools are available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/>
          <a:lstStyle/>
          <a:p>
            <a:r>
              <a:rPr lang="en-US" b="1" dirty="0" smtClean="0"/>
              <a:t>Flood Forecasting Module</a:t>
            </a:r>
            <a:endParaRPr lang="en-US" b="1" dirty="0"/>
          </a:p>
        </p:txBody>
      </p:sp>
      <p:sp>
        <p:nvSpPr>
          <p:cNvPr id="4" name="Right Arrow 3">
            <a:hlinkClick r:id="rId2" action="ppaction://hlinksldjump"/>
          </p:cNvPr>
          <p:cNvSpPr/>
          <p:nvPr/>
        </p:nvSpPr>
        <p:spPr>
          <a:xfrm>
            <a:off x="8100392" y="6309320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Flood Forecast Module</a:t>
            </a:r>
            <a:endParaRPr lang="en-US" dirty="0"/>
          </a:p>
        </p:txBody>
      </p:sp>
      <p:pic>
        <p:nvPicPr>
          <p:cNvPr id="60419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85813"/>
            <a:ext cx="9144000" cy="5141912"/>
          </a:xfrm>
        </p:spPr>
      </p:pic>
    </p:spTree>
    <p:extLst>
      <p:ext uri="{BB962C8B-B14F-4D97-AF65-F5344CB8AC3E}">
        <p14:creationId xmlns:p14="http://schemas.microsoft.com/office/powerpoint/2010/main" val="12465935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Data Entry </a:t>
            </a:r>
            <a:r>
              <a:rPr lang="en-US" dirty="0" smtClean="0"/>
              <a:t>for Level Forecast </a:t>
            </a:r>
            <a:endParaRPr lang="en-US" dirty="0"/>
          </a:p>
        </p:txBody>
      </p:sp>
      <p:pic>
        <p:nvPicPr>
          <p:cNvPr id="6144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0163" y="812800"/>
            <a:ext cx="9174163" cy="5159375"/>
          </a:xfrm>
        </p:spPr>
      </p:pic>
    </p:spTree>
    <p:extLst>
      <p:ext uri="{BB962C8B-B14F-4D97-AF65-F5344CB8AC3E}">
        <p14:creationId xmlns:p14="http://schemas.microsoft.com/office/powerpoint/2010/main" val="1726224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Data Entry </a:t>
            </a:r>
            <a:r>
              <a:rPr lang="en-US" dirty="0" smtClean="0"/>
              <a:t>for Inflow Forecast</a:t>
            </a:r>
            <a:endParaRPr lang="en-US" dirty="0"/>
          </a:p>
        </p:txBody>
      </p:sp>
      <p:pic>
        <p:nvPicPr>
          <p:cNvPr id="6246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58838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14310494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Data Entry </a:t>
            </a:r>
            <a:r>
              <a:rPr lang="en-US" dirty="0" smtClean="0"/>
              <a:t>for Flood Data</a:t>
            </a:r>
            <a:endParaRPr lang="en-US" dirty="0"/>
          </a:p>
        </p:txBody>
      </p:sp>
      <p:pic>
        <p:nvPicPr>
          <p:cNvPr id="6349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75" y="827088"/>
            <a:ext cx="9128125" cy="5130800"/>
          </a:xfrm>
        </p:spPr>
      </p:pic>
    </p:spTree>
    <p:extLst>
      <p:ext uri="{BB962C8B-B14F-4D97-AF65-F5344CB8AC3E}">
        <p14:creationId xmlns:p14="http://schemas.microsoft.com/office/powerpoint/2010/main" val="18769853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Various Flood Forecast reports</a:t>
            </a:r>
            <a:endParaRPr lang="en-US" dirty="0"/>
          </a:p>
        </p:txBody>
      </p:sp>
      <p:pic>
        <p:nvPicPr>
          <p:cNvPr id="6451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85813"/>
            <a:ext cx="9144000" cy="5141912"/>
          </a:xfrm>
        </p:spPr>
      </p:pic>
    </p:spTree>
    <p:extLst>
      <p:ext uri="{BB962C8B-B14F-4D97-AF65-F5344CB8AC3E}">
        <p14:creationId xmlns:p14="http://schemas.microsoft.com/office/powerpoint/2010/main" val="10196472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Report- Daily Flood Bulletin issued by CFCR</a:t>
            </a:r>
            <a:endParaRPr lang="en-US" dirty="0"/>
          </a:p>
        </p:txBody>
      </p:sp>
      <p:pic>
        <p:nvPicPr>
          <p:cNvPr id="655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42938"/>
            <a:ext cx="9144000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15056715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Weekly Report prepared by Division </a:t>
            </a:r>
            <a:endParaRPr lang="en-US" dirty="0"/>
          </a:p>
        </p:txBody>
      </p:sp>
      <p:pic>
        <p:nvPicPr>
          <p:cNvPr id="665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42938"/>
            <a:ext cx="9144000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16012117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7"/>
            <a:ext cx="8229600" cy="3240360"/>
          </a:xfrm>
        </p:spPr>
        <p:txBody>
          <a:bodyPr>
            <a:normAutofit/>
          </a:bodyPr>
          <a:lstStyle/>
          <a:p>
            <a:pPr marL="0" indent="0" algn="just" eaLnBrk="0" hangingPunct="0">
              <a:buNone/>
            </a:pPr>
            <a:r>
              <a:rPr lang="en-US" sz="3200" b="1" dirty="0" smtClean="0"/>
              <a:t>Replacement of current Surface Water Data Entry System (SWDES), Water Information System domain (WISDOM) and HYMOS from Desktop based software's </a:t>
            </a:r>
            <a:r>
              <a:rPr lang="en-US" sz="3200" b="1" dirty="0"/>
              <a:t>to </a:t>
            </a:r>
            <a:r>
              <a:rPr lang="en-US" sz="3200" b="1" dirty="0" smtClean="0"/>
              <a:t>Open source web based software, keeping the current functionality and adding new functionalities.</a:t>
            </a:r>
          </a:p>
          <a:p>
            <a:endParaRPr lang="en-IN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/>
          <a:lstStyle/>
          <a:p>
            <a:r>
              <a:rPr lang="en-IN" b="1" dirty="0" smtClean="0">
                <a:solidFill>
                  <a:schemeClr val="bg1"/>
                </a:solidFill>
              </a:rPr>
              <a:t>Objective</a:t>
            </a:r>
            <a:endParaRPr lang="en-IN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23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777405"/>
            <a:ext cx="8424936" cy="4747939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List based </a:t>
            </a:r>
            <a:r>
              <a:rPr lang="en-US" b="1" dirty="0" smtClean="0"/>
              <a:t>Dissemination</a:t>
            </a:r>
          </a:p>
          <a:p>
            <a:r>
              <a:rPr lang="en-US" b="1" dirty="0"/>
              <a:t>Map Based Dissemination</a:t>
            </a:r>
          </a:p>
          <a:p>
            <a:r>
              <a:rPr lang="en-US" b="1" dirty="0"/>
              <a:t>Current Flood Situation</a:t>
            </a:r>
          </a:p>
          <a:p>
            <a:r>
              <a:rPr lang="en-US" b="1" dirty="0"/>
              <a:t>Flood Bulletins</a:t>
            </a:r>
          </a:p>
          <a:p>
            <a:r>
              <a:rPr lang="en-US" b="1" dirty="0"/>
              <a:t>Unprecedented flood situations</a:t>
            </a:r>
          </a:p>
          <a:p>
            <a:r>
              <a:rPr lang="en-US" b="1" dirty="0"/>
              <a:t>Flood </a:t>
            </a:r>
            <a:r>
              <a:rPr lang="en-US" b="1" dirty="0" smtClean="0"/>
              <a:t>Hydrograph</a:t>
            </a:r>
          </a:p>
          <a:p>
            <a:r>
              <a:rPr lang="en-US" b="1" dirty="0" smtClean="0"/>
              <a:t>Displaying </a:t>
            </a:r>
            <a:r>
              <a:rPr lang="en-US" b="1" dirty="0"/>
              <a:t>both original and revised forecasts. </a:t>
            </a:r>
            <a:endParaRPr lang="en-US" b="1" dirty="0" smtClean="0"/>
          </a:p>
          <a:p>
            <a:pPr algn="just"/>
            <a:r>
              <a:rPr lang="en-US" b="1" dirty="0" smtClean="0"/>
              <a:t>Sending </a:t>
            </a:r>
            <a:r>
              <a:rPr lang="en-US" b="1" dirty="0"/>
              <a:t>reports as SMS to a defined list of mobile phone numbers through the service provider as engaged by CWC. </a:t>
            </a:r>
            <a:endParaRPr lang="en-US" b="1" dirty="0" smtClean="0"/>
          </a:p>
          <a:p>
            <a:pPr algn="just"/>
            <a:r>
              <a:rPr lang="en-US" b="1" dirty="0" smtClean="0"/>
              <a:t>Sending </a:t>
            </a:r>
            <a:r>
              <a:rPr lang="en-US" b="1" dirty="0"/>
              <a:t>reports as emails to a defined list of email addresses </a:t>
            </a:r>
            <a:endParaRPr lang="en-US" b="1" dirty="0" smtClean="0"/>
          </a:p>
          <a:p>
            <a:pPr algn="just"/>
            <a:r>
              <a:rPr lang="en-US" b="1" dirty="0" smtClean="0"/>
              <a:t>Generating </a:t>
            </a:r>
            <a:r>
              <a:rPr lang="en-US" b="1" dirty="0"/>
              <a:t>the SMS of special flood situation as defined and in the format as designed by the divisional/central administrator 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Flood Dissemination Module</a:t>
            </a:r>
            <a:endParaRPr lang="en-US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64088" y="-171400"/>
            <a:ext cx="4464496" cy="3888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/>
          </a:p>
          <a:p>
            <a:pPr algn="just">
              <a:defRPr/>
            </a:pPr>
            <a:endParaRPr lang="en-US" sz="1400" b="1" dirty="0" smtClean="0"/>
          </a:p>
          <a:p>
            <a:pPr algn="just">
              <a:defRPr/>
            </a:pPr>
            <a:endParaRPr lang="en-US" sz="1400" b="1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26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9388" y="188913"/>
          <a:ext cx="8785226" cy="503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503237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r>
                        <a:rPr lang="en-IN" sz="1800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Flood</a:t>
                      </a:r>
                      <a:r>
                        <a:rPr lang="en-IN" sz="1800" b="1" baseline="0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 Forecasting Web Site</a:t>
                      </a:r>
                      <a:endParaRPr lang="en-US" sz="1800" dirty="0">
                        <a:solidFill>
                          <a:schemeClr val="bg2"/>
                        </a:solidFill>
                      </a:endParaRPr>
                    </a:p>
                  </a:txBody>
                  <a:tcPr marL="91443" marR="91443" marT="45653" marB="4565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b="1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URL:  http://www.india-water.gov.in/ffs</a:t>
                      </a:r>
                      <a:endParaRPr lang="en-GB" b="1" dirty="0" smtClean="0">
                        <a:ln w="1905"/>
                        <a:solidFill>
                          <a:schemeClr val="bg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</a:txBody>
                  <a:tcPr marL="91443" marR="91443" marT="45653" marB="4565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9635" name="Content Placeholder 3" descr="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620713"/>
            <a:ext cx="8172450" cy="5491162"/>
          </a:xfrm>
        </p:spPr>
      </p:pic>
    </p:spTree>
    <p:extLst>
      <p:ext uri="{BB962C8B-B14F-4D97-AF65-F5344CB8AC3E}">
        <p14:creationId xmlns:p14="http://schemas.microsoft.com/office/powerpoint/2010/main" val="36579671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9388" y="188913"/>
          <a:ext cx="8785226" cy="503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503237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r>
                        <a:rPr lang="en-IN" sz="1800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Flood</a:t>
                      </a:r>
                      <a:r>
                        <a:rPr lang="en-IN" sz="1800" b="1" baseline="0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 Forecasting Web Site</a:t>
                      </a:r>
                      <a:endParaRPr lang="en-US" sz="1800" dirty="0">
                        <a:solidFill>
                          <a:schemeClr val="bg2"/>
                        </a:solidFill>
                      </a:endParaRPr>
                    </a:p>
                  </a:txBody>
                  <a:tcPr marL="91443" marR="91443" marT="45653" marB="4565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b="1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URL:  http://www.india-water.gov.in/ffs</a:t>
                      </a:r>
                      <a:endParaRPr lang="en-GB" b="1" dirty="0" smtClean="0">
                        <a:ln w="1905"/>
                        <a:solidFill>
                          <a:schemeClr val="bg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</a:txBody>
                  <a:tcPr marL="91443" marR="91443" marT="45653" marB="4565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0659" name="Content Placeholder 3" descr="1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2513"/>
            <a:ext cx="9144000" cy="4730750"/>
          </a:xfrm>
        </p:spPr>
      </p:pic>
    </p:spTree>
    <p:extLst>
      <p:ext uri="{BB962C8B-B14F-4D97-AF65-F5344CB8AC3E}">
        <p14:creationId xmlns:p14="http://schemas.microsoft.com/office/powerpoint/2010/main" val="34236960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9388" y="188913"/>
          <a:ext cx="8785226" cy="503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503237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r>
                        <a:rPr lang="en-IN" sz="1800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Static/Semi-static Characteristics</a:t>
                      </a:r>
                      <a:endParaRPr lang="en-US" sz="1800" dirty="0">
                        <a:solidFill>
                          <a:schemeClr val="bg2"/>
                        </a:solidFill>
                      </a:endParaRPr>
                    </a:p>
                  </a:txBody>
                  <a:tcPr marL="91443" marR="91443" marT="45653" marB="4565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b="1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URL:  http://www.india-water.gov.in/ffs</a:t>
                      </a:r>
                      <a:endParaRPr lang="en-GB" b="1" dirty="0" smtClean="0">
                        <a:ln w="1905"/>
                        <a:solidFill>
                          <a:schemeClr val="bg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</a:txBody>
                  <a:tcPr marL="91443" marR="91443" marT="45653" marB="4565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683" name="Content Placeholder 3" descr="2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42938"/>
            <a:ext cx="9144000" cy="5286375"/>
          </a:xfrm>
        </p:spPr>
      </p:pic>
      <p:pic>
        <p:nvPicPr>
          <p:cNvPr id="7168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6143625"/>
            <a:ext cx="762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4311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72707" name="Content Placeholder 3" descr="flood forecasted sit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143625"/>
          </a:xfrm>
        </p:spPr>
      </p:pic>
    </p:spTree>
    <p:extLst>
      <p:ext uri="{BB962C8B-B14F-4D97-AF65-F5344CB8AC3E}">
        <p14:creationId xmlns:p14="http://schemas.microsoft.com/office/powerpoint/2010/main" val="37498300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9388" y="188913"/>
          <a:ext cx="8785226" cy="503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503237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r>
                        <a:rPr lang="en-IN" sz="1800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Flood Forecasting Bulletins</a:t>
                      </a:r>
                      <a:endParaRPr lang="en-US" sz="1800" dirty="0">
                        <a:solidFill>
                          <a:schemeClr val="bg2"/>
                        </a:solidFill>
                      </a:endParaRPr>
                    </a:p>
                  </a:txBody>
                  <a:tcPr marL="91443" marR="91443" marT="45653" marB="4565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b="1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URL:  http://www.india-water.gov.in/ffs</a:t>
                      </a:r>
                      <a:endParaRPr lang="en-GB" b="1" dirty="0" smtClean="0">
                        <a:ln w="1905"/>
                        <a:solidFill>
                          <a:schemeClr val="bg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</a:txBody>
                  <a:tcPr marL="91443" marR="91443" marT="45653" marB="4565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3731" name="Content Placeholder 3" descr="3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785813"/>
            <a:ext cx="8786812" cy="5214937"/>
          </a:xfrm>
        </p:spPr>
      </p:pic>
      <p:pic>
        <p:nvPicPr>
          <p:cNvPr id="73732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6143625"/>
            <a:ext cx="762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9185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9388" y="188913"/>
          <a:ext cx="8785226" cy="503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503237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US" sz="1800" dirty="0">
                        <a:solidFill>
                          <a:schemeClr val="bg2"/>
                        </a:solidFill>
                      </a:endParaRPr>
                    </a:p>
                  </a:txBody>
                  <a:tcPr marL="91443" marR="91443" marT="45653" marB="4565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53" marB="4565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4757" name="Content Placeholder 5" descr="screenshot-180.92.171.80 2014-07-29 22-45-2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143625"/>
          </a:xfrm>
        </p:spPr>
      </p:pic>
    </p:spTree>
    <p:extLst>
      <p:ext uri="{BB962C8B-B14F-4D97-AF65-F5344CB8AC3E}">
        <p14:creationId xmlns:p14="http://schemas.microsoft.com/office/powerpoint/2010/main" val="25211277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9388" y="188913"/>
          <a:ext cx="8785226" cy="503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503237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r>
                        <a:rPr lang="en-IN" sz="1800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Static/Semi-static Characteristics</a:t>
                      </a:r>
                      <a:endParaRPr lang="en-US" sz="1800" dirty="0">
                        <a:solidFill>
                          <a:schemeClr val="bg2"/>
                        </a:solidFill>
                      </a:endParaRPr>
                    </a:p>
                  </a:txBody>
                  <a:tcPr marL="91443" marR="91443" marT="45653" marB="4565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r>
                        <a:rPr lang="en-IN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About the Project </a:t>
                      </a:r>
                      <a:endParaRPr lang="en-IN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53" marB="4565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5781" name="Content Placeholder 5" descr="Hydrograph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42938"/>
            <a:ext cx="9144000" cy="5500687"/>
          </a:xfrm>
        </p:spPr>
      </p:pic>
    </p:spTree>
    <p:extLst>
      <p:ext uri="{BB962C8B-B14F-4D97-AF65-F5344CB8AC3E}">
        <p14:creationId xmlns:p14="http://schemas.microsoft.com/office/powerpoint/2010/main" val="40592052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9388" y="188913"/>
          <a:ext cx="8785226" cy="503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503237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US" sz="1800" dirty="0">
                        <a:solidFill>
                          <a:schemeClr val="bg2"/>
                        </a:solidFill>
                      </a:endParaRPr>
                    </a:p>
                  </a:txBody>
                  <a:tcPr marL="91443" marR="91443" marT="45653" marB="4565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53" marB="4565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6805" name="Content Placeholder 5" descr="Current Flood Forecas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143625"/>
          </a:xfrm>
        </p:spPr>
      </p:pic>
    </p:spTree>
    <p:extLst>
      <p:ext uri="{BB962C8B-B14F-4D97-AF65-F5344CB8AC3E}">
        <p14:creationId xmlns:p14="http://schemas.microsoft.com/office/powerpoint/2010/main" val="39340957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9388" y="188913"/>
          <a:ext cx="8785226" cy="503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503237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US" sz="1800" dirty="0">
                        <a:solidFill>
                          <a:schemeClr val="bg2"/>
                        </a:solidFill>
                      </a:endParaRPr>
                    </a:p>
                  </a:txBody>
                  <a:tcPr marL="91443" marR="91443" marT="45653" marB="4565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endParaRPr lang="en-IN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53" marB="4565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7829" name="Content Placeholder 3" descr="5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5888"/>
            <a:ext cx="9144000" cy="6027737"/>
          </a:xfrm>
        </p:spPr>
      </p:pic>
    </p:spTree>
    <p:extLst>
      <p:ext uri="{BB962C8B-B14F-4D97-AF65-F5344CB8AC3E}">
        <p14:creationId xmlns:p14="http://schemas.microsoft.com/office/powerpoint/2010/main" val="37625252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texto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5256584"/>
          </a:xfrm>
        </p:spPr>
        <p:txBody>
          <a:bodyPr>
            <a:noAutofit/>
          </a:bodyPr>
          <a:lstStyle/>
          <a:p>
            <a:pPr lvl="2" algn="just" eaLnBrk="0" hangingPunct="0">
              <a:buClr>
                <a:srgbClr val="FF0000"/>
              </a:buClr>
            </a:pPr>
            <a:r>
              <a:rPr lang="en-US" sz="2400" b="1" dirty="0" smtClean="0"/>
              <a:t>Based </a:t>
            </a:r>
            <a:r>
              <a:rPr lang="en-US" sz="2400" b="1" dirty="0"/>
              <a:t>on web and desktop applications</a:t>
            </a:r>
          </a:p>
          <a:p>
            <a:pPr lvl="2" algn="just" eaLnBrk="0" hangingPunct="0">
              <a:buClr>
                <a:srgbClr val="FF0000"/>
              </a:buClr>
            </a:pPr>
            <a:r>
              <a:rPr lang="en-US" sz="2400" b="1" dirty="0" smtClean="0"/>
              <a:t>Data </a:t>
            </a:r>
            <a:r>
              <a:rPr lang="en-US" sz="2400" b="1" dirty="0"/>
              <a:t>and functionality will be integrated.</a:t>
            </a:r>
          </a:p>
          <a:p>
            <a:pPr lvl="2" algn="just" eaLnBrk="0" hangingPunct="0">
              <a:buClr>
                <a:srgbClr val="FF0000"/>
              </a:buClr>
            </a:pPr>
            <a:r>
              <a:rPr lang="en-US" sz="2400" b="1" dirty="0"/>
              <a:t>Easy access to information </a:t>
            </a:r>
            <a:r>
              <a:rPr lang="en-US" sz="2400" b="1" dirty="0" smtClean="0"/>
              <a:t>to users.</a:t>
            </a:r>
            <a:endParaRPr lang="en-US" sz="2400" b="1" dirty="0"/>
          </a:p>
          <a:p>
            <a:pPr lvl="2" algn="just" eaLnBrk="0" hangingPunct="0">
              <a:buClr>
                <a:srgbClr val="FF0000"/>
              </a:buClr>
            </a:pPr>
            <a:r>
              <a:rPr lang="en-US" sz="2400" b="1" dirty="0" smtClean="0"/>
              <a:t>Easy </a:t>
            </a:r>
            <a:r>
              <a:rPr lang="en-US" sz="2400" b="1" dirty="0"/>
              <a:t>backup procedure.</a:t>
            </a:r>
          </a:p>
          <a:p>
            <a:pPr lvl="2" algn="just" eaLnBrk="0" hangingPunct="0">
              <a:buClr>
                <a:srgbClr val="FF0000"/>
              </a:buClr>
            </a:pPr>
            <a:r>
              <a:rPr lang="en-US" sz="2400" b="1" dirty="0"/>
              <a:t>Complete security control over data and functionality</a:t>
            </a:r>
          </a:p>
          <a:p>
            <a:pPr lvl="2" algn="just" eaLnBrk="0" hangingPunct="0">
              <a:buClr>
                <a:srgbClr val="FF0000"/>
              </a:buClr>
            </a:pPr>
            <a:r>
              <a:rPr lang="en-US" sz="2400" b="1" dirty="0"/>
              <a:t>Data can be entered from anywhere.</a:t>
            </a:r>
          </a:p>
          <a:p>
            <a:pPr lvl="2" algn="just" eaLnBrk="0" hangingPunct="0">
              <a:buClr>
                <a:srgbClr val="FF0000"/>
              </a:buClr>
            </a:pPr>
            <a:r>
              <a:rPr lang="en-US" sz="2400" b="1" dirty="0"/>
              <a:t>Data access will be controlled and restricted to authorized </a:t>
            </a:r>
            <a:r>
              <a:rPr lang="en-US" sz="2400" b="1" dirty="0" smtClean="0"/>
              <a:t>users.</a:t>
            </a:r>
            <a:endParaRPr lang="en-US" sz="2400" b="1" dirty="0"/>
          </a:p>
          <a:p>
            <a:pPr lvl="2" algn="just" eaLnBrk="0" hangingPunct="0">
              <a:buClr>
                <a:srgbClr val="FF0000"/>
              </a:buClr>
            </a:pPr>
            <a:r>
              <a:rPr lang="en-US" sz="2400" b="1" dirty="0"/>
              <a:t>Time from data-entering to data-dissemination will be largely decreased.</a:t>
            </a:r>
          </a:p>
          <a:p>
            <a:pPr lvl="2" algn="just" eaLnBrk="0" hangingPunct="0">
              <a:buClr>
                <a:srgbClr val="FF0000"/>
              </a:buClr>
            </a:pPr>
            <a:r>
              <a:rPr lang="en-US" sz="2400" b="1" dirty="0"/>
              <a:t>Data can be entered </a:t>
            </a:r>
            <a:r>
              <a:rPr lang="en-US" sz="2400" b="1" dirty="0">
                <a:solidFill>
                  <a:srgbClr val="FF0000"/>
                </a:solidFill>
              </a:rPr>
              <a:t>offline</a:t>
            </a:r>
            <a:r>
              <a:rPr lang="en-US" sz="2400" b="1" dirty="0"/>
              <a:t> and  it will be sent when online connection is available.</a:t>
            </a:r>
          </a:p>
          <a:p>
            <a:pPr lvl="3" eaLnBrk="0" hangingPunct="0"/>
            <a:endParaRPr lang="en-US" sz="2000" b="1" dirty="0"/>
          </a:p>
          <a:p>
            <a:pPr marL="457200" lvl="1" indent="0" eaLnBrk="0" hangingPunct="0">
              <a:buNone/>
            </a:pPr>
            <a:r>
              <a:rPr lang="en-US" sz="2400" b="1" dirty="0"/>
              <a:t/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634082"/>
          </a:xfrm>
        </p:spPr>
        <p:txBody>
          <a:bodyPr>
            <a:noAutofit/>
          </a:bodyPr>
          <a:lstStyle/>
          <a:p>
            <a:pPr lvl="1" algn="ctr" eaLnBrk="0" hangingPunct="0"/>
            <a:r>
              <a:rPr lang="en-US" sz="3200" b="1" dirty="0">
                <a:solidFill>
                  <a:schemeClr val="bg1"/>
                </a:solidFill>
              </a:rPr>
              <a:t>Broad </a:t>
            </a:r>
            <a:r>
              <a:rPr lang="en-US" sz="3200" b="1" dirty="0" smtClean="0">
                <a:solidFill>
                  <a:schemeClr val="bg1"/>
                </a:solidFill>
              </a:rPr>
              <a:t>Features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3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9388" y="188913"/>
          <a:ext cx="8785226" cy="503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503237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r>
                        <a:rPr lang="en-IN" sz="1800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Static/Semi-static Characteristics</a:t>
                      </a:r>
                      <a:endParaRPr lang="en-US" sz="1800" dirty="0">
                        <a:solidFill>
                          <a:schemeClr val="bg2"/>
                        </a:solidFill>
                      </a:endParaRPr>
                    </a:p>
                  </a:txBody>
                  <a:tcPr marL="91443" marR="91443" marT="45653" marB="4565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r>
                        <a:rPr lang="en-IN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About the Project </a:t>
                      </a:r>
                      <a:endParaRPr lang="en-IN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53" marB="4565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8853" name="Content Placeholder 3" descr="6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215063"/>
          </a:xfrm>
        </p:spPr>
      </p:pic>
    </p:spTree>
    <p:extLst>
      <p:ext uri="{BB962C8B-B14F-4D97-AF65-F5344CB8AC3E}">
        <p14:creationId xmlns:p14="http://schemas.microsoft.com/office/powerpoint/2010/main" val="12417552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9388" y="188913"/>
          <a:ext cx="8785226" cy="503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503237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r>
                        <a:rPr lang="en-IN" sz="1800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Static/Semi-static Characteristics</a:t>
                      </a:r>
                      <a:endParaRPr lang="en-US" sz="1800" dirty="0">
                        <a:solidFill>
                          <a:schemeClr val="bg2"/>
                        </a:solidFill>
                      </a:endParaRPr>
                    </a:p>
                  </a:txBody>
                  <a:tcPr marL="91443" marR="91443" marT="45653" marB="4565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1200"/>
                        </a:spcBef>
                        <a:buClr>
                          <a:schemeClr val="accent6"/>
                        </a:buClr>
                        <a:buFont typeface="+mj-lt"/>
                        <a:buNone/>
                        <a:defRPr/>
                      </a:pPr>
                      <a:r>
                        <a:rPr lang="en-IN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About the Project </a:t>
                      </a:r>
                      <a:endParaRPr lang="en-IN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3" marR="91443" marT="45653" marB="4565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9877" name="Content Placeholder 3" descr="7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143625"/>
          </a:xfrm>
        </p:spPr>
      </p:pic>
    </p:spTree>
    <p:extLst>
      <p:ext uri="{BB962C8B-B14F-4D97-AF65-F5344CB8AC3E}">
        <p14:creationId xmlns:p14="http://schemas.microsoft.com/office/powerpoint/2010/main" val="16241190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Mobile Application for Stage Discharge Summery </a:t>
            </a:r>
            <a:endParaRPr lang="en-US" dirty="0"/>
          </a:p>
        </p:txBody>
      </p:sp>
      <p:pic>
        <p:nvPicPr>
          <p:cNvPr id="97283" name="Content Placeholder 3" descr="eSWDES   Stage Discharge Summary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42938"/>
            <a:ext cx="9144000" cy="5500687"/>
          </a:xfrm>
        </p:spPr>
      </p:pic>
    </p:spTree>
    <p:extLst>
      <p:ext uri="{BB962C8B-B14F-4D97-AF65-F5344CB8AC3E}">
        <p14:creationId xmlns:p14="http://schemas.microsoft.com/office/powerpoint/2010/main" val="33039379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2276872"/>
            <a:ext cx="8640959" cy="3240360"/>
          </a:xfrm>
        </p:spPr>
        <p:txBody>
          <a:bodyPr/>
          <a:lstStyle/>
          <a:p>
            <a:r>
              <a:rPr lang="en-US" b="1" dirty="0" smtClean="0"/>
              <a:t>Data for all reservoir monitoring station can be entered</a:t>
            </a:r>
          </a:p>
          <a:p>
            <a:r>
              <a:rPr lang="en-US" b="1" dirty="0" smtClean="0"/>
              <a:t>Data frequency is dynamic</a:t>
            </a:r>
          </a:p>
          <a:p>
            <a:r>
              <a:rPr lang="en-US" b="1" dirty="0" smtClean="0"/>
              <a:t>Provision of primary validation</a:t>
            </a:r>
          </a:p>
          <a:p>
            <a:r>
              <a:rPr lang="en-US" b="1" dirty="0" smtClean="0"/>
              <a:t>Graphical view is generated while entering the data</a:t>
            </a:r>
          </a:p>
          <a:p>
            <a:r>
              <a:rPr lang="en-US" b="1" dirty="0" smtClean="0"/>
              <a:t>Basic statistical function is available</a:t>
            </a:r>
          </a:p>
          <a:p>
            <a:r>
              <a:rPr lang="en-US" b="1" dirty="0" smtClean="0"/>
              <a:t>Various reports including validation report can be generated</a:t>
            </a:r>
          </a:p>
          <a:p>
            <a:r>
              <a:rPr lang="en-US" b="1" dirty="0" smtClean="0"/>
              <a:t>Comparison tools are available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>
            <a:normAutofit/>
          </a:bodyPr>
          <a:lstStyle/>
          <a:p>
            <a:r>
              <a:rPr lang="en-US" b="1" dirty="0" smtClean="0"/>
              <a:t>Reservoir Module</a:t>
            </a:r>
            <a:endParaRPr lang="en-US" b="1" dirty="0"/>
          </a:p>
        </p:txBody>
      </p:sp>
      <p:sp>
        <p:nvSpPr>
          <p:cNvPr id="4" name="Right Arrow 3">
            <a:hlinkClick r:id="rId2" action="ppaction://hlinksldjump"/>
          </p:cNvPr>
          <p:cNvSpPr/>
          <p:nvPr/>
        </p:nvSpPr>
        <p:spPr>
          <a:xfrm>
            <a:off x="8028384" y="6381328"/>
            <a:ext cx="2880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4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Salient Feature of Reservoir</a:t>
            </a:r>
            <a:endParaRPr lang="en-US" dirty="0"/>
          </a:p>
        </p:txBody>
      </p:sp>
      <p:pic>
        <p:nvPicPr>
          <p:cNvPr id="34819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25584138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2492896"/>
            <a:ext cx="8352927" cy="2088232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 smtClean="0"/>
              <a:t>For Primary and Secondary Validation of the data</a:t>
            </a:r>
          </a:p>
          <a:p>
            <a:r>
              <a:rPr lang="en-US" sz="2800" b="1" dirty="0" smtClean="0"/>
              <a:t>Advanced statistical function is available</a:t>
            </a:r>
          </a:p>
          <a:p>
            <a:r>
              <a:rPr lang="en-US" sz="2800" b="1" dirty="0" smtClean="0"/>
              <a:t>Various validation report can be generated</a:t>
            </a:r>
          </a:p>
          <a:p>
            <a:r>
              <a:rPr lang="en-US" sz="2800" b="1" dirty="0" smtClean="0"/>
              <a:t>Comparison tools are available</a:t>
            </a:r>
          </a:p>
          <a:p>
            <a:r>
              <a:rPr lang="en-US" sz="2800" b="1" dirty="0" smtClean="0"/>
              <a:t>Stage-Discharge curve can be generated</a:t>
            </a:r>
            <a:endParaRPr lang="en-US" sz="28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>
            <a:normAutofit/>
          </a:bodyPr>
          <a:lstStyle/>
          <a:p>
            <a:r>
              <a:rPr lang="en-US" b="1" dirty="0" smtClean="0"/>
              <a:t>Data Validation Module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9388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65263" y="31480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394692"/>
            <a:ext cx="8568952" cy="632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/>
              <a:t/>
            </a:r>
            <a:br>
              <a:rPr lang="en-US" sz="3200" dirty="0"/>
            </a:br>
            <a:r>
              <a:rPr lang="en-US" sz="3200" b="1" dirty="0"/>
              <a:t>1. Validation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 </a:t>
            </a:r>
            <a:r>
              <a:rPr lang="en-US" sz="3200" dirty="0" smtClean="0"/>
              <a:t>a</a:t>
            </a:r>
            <a:r>
              <a:rPr lang="en-US" sz="3200" dirty="0"/>
              <a:t>. Tests on timing errors</a:t>
            </a:r>
            <a:br>
              <a:rPr lang="en-US" sz="3200" dirty="0"/>
            </a:br>
            <a:r>
              <a:rPr lang="en-US" sz="3200" dirty="0"/>
              <a:t>     </a:t>
            </a:r>
            <a:r>
              <a:rPr lang="en-US" sz="3200" dirty="0" err="1" smtClean="0"/>
              <a:t>i</a:t>
            </a:r>
            <a:r>
              <a:rPr lang="en-US" sz="3200" dirty="0" smtClean="0"/>
              <a:t>) </a:t>
            </a:r>
            <a:r>
              <a:rPr lang="en-US" sz="3200" dirty="0"/>
              <a:t>Facility to display several stations side </a:t>
            </a:r>
            <a:r>
              <a:rPr lang="en-US" sz="3200" dirty="0" smtClean="0"/>
              <a:t>by  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/>
              <a:t> </a:t>
            </a:r>
            <a:r>
              <a:rPr lang="en-US" sz="3200" dirty="0" smtClean="0"/>
              <a:t>       side </a:t>
            </a:r>
            <a:r>
              <a:rPr lang="en-US" sz="3200" dirty="0"/>
              <a:t>to detect timing errors</a:t>
            </a:r>
            <a:br>
              <a:rPr lang="en-US" sz="3200" dirty="0"/>
            </a:br>
            <a:r>
              <a:rPr lang="en-US" sz="3200" dirty="0"/>
              <a:t> </a:t>
            </a:r>
            <a:r>
              <a:rPr lang="en-US" sz="3200" dirty="0" smtClean="0"/>
              <a:t> b</a:t>
            </a:r>
            <a:r>
              <a:rPr lang="en-US" sz="3200" dirty="0"/>
              <a:t>. Inspection of temporal variation </a:t>
            </a:r>
            <a:br>
              <a:rPr lang="en-US" sz="3200" dirty="0"/>
            </a:br>
            <a:r>
              <a:rPr lang="en-US" sz="3200" dirty="0"/>
              <a:t>     </a:t>
            </a:r>
            <a:r>
              <a:rPr lang="en-US" sz="3200" dirty="0" err="1" smtClean="0"/>
              <a:t>i</a:t>
            </a:r>
            <a:r>
              <a:rPr lang="en-US" sz="3200" dirty="0" smtClean="0"/>
              <a:t>) </a:t>
            </a:r>
            <a:r>
              <a:rPr lang="en-US" sz="3200" dirty="0"/>
              <a:t>Graphical display of multiple station data </a:t>
            </a:r>
            <a:r>
              <a:rPr lang="en-US" sz="3200" dirty="0" smtClean="0"/>
              <a:t>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/>
              <a:t> </a:t>
            </a:r>
            <a:r>
              <a:rPr lang="en-US" sz="3200" dirty="0" smtClean="0"/>
              <a:t>         in </a:t>
            </a:r>
            <a:r>
              <a:rPr lang="en-US" sz="3200" dirty="0"/>
              <a:t>single graph, i.e. flow + rainfall</a:t>
            </a:r>
            <a:br>
              <a:rPr lang="en-US" sz="3200" dirty="0"/>
            </a:br>
            <a:r>
              <a:rPr lang="en-US" sz="3200" dirty="0"/>
              <a:t>    </a:t>
            </a:r>
            <a:r>
              <a:rPr lang="en-US" sz="3200" dirty="0" smtClean="0"/>
              <a:t>ii) Graphical </a:t>
            </a:r>
            <a:r>
              <a:rPr lang="en-US" sz="3200" dirty="0"/>
              <a:t>display of residual series</a:t>
            </a:r>
            <a:r>
              <a:rPr lang="en-US" sz="3200" dirty="0" smtClean="0"/>
              <a:t>,   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/>
              <a:t> </a:t>
            </a:r>
            <a:r>
              <a:rPr lang="en-US" sz="3200" dirty="0" smtClean="0"/>
              <a:t>        residual </a:t>
            </a:r>
            <a:r>
              <a:rPr lang="en-US" sz="3200" dirty="0"/>
              <a:t>mass </a:t>
            </a:r>
            <a:r>
              <a:rPr lang="en-US" sz="3200" dirty="0" smtClean="0"/>
              <a:t>curves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/>
              <a:t>    </a:t>
            </a:r>
            <a:endParaRPr lang="en-US" sz="3200" dirty="0">
              <a:latin typeface="Calibri"/>
              <a:ea typeface="Calibri"/>
              <a:cs typeface="Mangal"/>
            </a:endParaRP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21196" y="260648"/>
            <a:ext cx="8229600" cy="792088"/>
          </a:xfrm>
        </p:spPr>
        <p:txBody>
          <a:bodyPr/>
          <a:lstStyle/>
          <a:p>
            <a:r>
              <a:rPr lang="en-US" dirty="0" smtClean="0"/>
              <a:t>Secondary Validation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356621"/>
            <a:ext cx="8640960" cy="653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dirty="0" smtClean="0"/>
              <a:t>c.  Inspection </a:t>
            </a:r>
            <a:r>
              <a:rPr lang="en-US" sz="2600" dirty="0"/>
              <a:t>of longitudinal/spatial </a:t>
            </a:r>
            <a:r>
              <a:rPr lang="en-US" sz="2600" dirty="0" smtClean="0"/>
              <a:t>variation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dirty="0" smtClean="0"/>
              <a:t>          </a:t>
            </a:r>
            <a:r>
              <a:rPr lang="en-US" sz="2600" dirty="0" err="1" smtClean="0"/>
              <a:t>i</a:t>
            </a:r>
            <a:r>
              <a:rPr lang="en-US" sz="2600" dirty="0" smtClean="0"/>
              <a:t>) </a:t>
            </a:r>
            <a:r>
              <a:rPr lang="en-US" sz="2600" dirty="0"/>
              <a:t>Tabular and graphical display of data along a profile</a:t>
            </a:r>
            <a:br>
              <a:rPr lang="en-US" sz="2600" dirty="0"/>
            </a:br>
            <a:r>
              <a:rPr lang="en-US" sz="2600" dirty="0"/>
              <a:t>          </a:t>
            </a:r>
            <a:r>
              <a:rPr lang="en-US" sz="2600" dirty="0" smtClean="0"/>
              <a:t>ii)Graphical </a:t>
            </a:r>
            <a:r>
              <a:rPr lang="en-US" sz="2600" dirty="0"/>
              <a:t>display of variables on a map</a:t>
            </a:r>
            <a:br>
              <a:rPr lang="en-US" sz="2600" dirty="0"/>
            </a:br>
            <a:r>
              <a:rPr lang="en-US" sz="2600" dirty="0" smtClean="0"/>
              <a:t>d. Test </a:t>
            </a:r>
            <a:r>
              <a:rPr lang="en-US" sz="2600" dirty="0"/>
              <a:t>of </a:t>
            </a:r>
            <a:r>
              <a:rPr lang="en-US" sz="2600" dirty="0" smtClean="0"/>
              <a:t>relations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714375" algn="l"/>
              </a:tabLst>
            </a:pPr>
            <a:r>
              <a:rPr lang="en-US" sz="2600" dirty="0" smtClean="0"/>
              <a:t>          </a:t>
            </a:r>
            <a:r>
              <a:rPr lang="en-US" sz="2600" dirty="0" err="1" smtClean="0"/>
              <a:t>i</a:t>
            </a:r>
            <a:r>
              <a:rPr lang="en-US" sz="2600" dirty="0" smtClean="0"/>
              <a:t>) Scatter </a:t>
            </a:r>
            <a:r>
              <a:rPr lang="en-US" sz="2600" dirty="0"/>
              <a:t>plots between </a:t>
            </a:r>
            <a:r>
              <a:rPr lang="en-US" sz="2600" dirty="0" smtClean="0"/>
              <a:t>variables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714375" algn="l"/>
              </a:tabLst>
            </a:pPr>
            <a:r>
              <a:rPr lang="en-US" sz="2600" dirty="0" smtClean="0"/>
              <a:t>          ii) </a:t>
            </a:r>
            <a:r>
              <a:rPr lang="en-US" sz="2600" dirty="0"/>
              <a:t>Time series relations by regression, including time </a:t>
            </a:r>
            <a:r>
              <a:rPr lang="en-US" sz="2600" dirty="0" smtClean="0"/>
              <a:t>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dirty="0"/>
              <a:t> </a:t>
            </a:r>
            <a:r>
              <a:rPr lang="en-US" sz="2600" dirty="0" smtClean="0"/>
              <a:t>              shifts</a:t>
            </a:r>
            <a:r>
              <a:rPr lang="en-US" sz="2600" dirty="0"/>
              <a:t>, regression of multiple variables, </a:t>
            </a:r>
            <a:r>
              <a:rPr lang="en-US" sz="2600" dirty="0" smtClean="0"/>
              <a:t>including 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dirty="0"/>
              <a:t> </a:t>
            </a:r>
            <a:r>
              <a:rPr lang="en-US" sz="2600" dirty="0" smtClean="0"/>
              <a:t>              flow/discharge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dirty="0" smtClean="0"/>
              <a:t> e. Double </a:t>
            </a:r>
            <a:r>
              <a:rPr lang="en-US" sz="2600" dirty="0"/>
              <a:t>mass </a:t>
            </a:r>
            <a:r>
              <a:rPr lang="en-US" sz="2600" dirty="0" smtClean="0"/>
              <a:t>analysis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dirty="0" smtClean="0"/>
              <a:t>          </a:t>
            </a:r>
            <a:r>
              <a:rPr lang="en-US" sz="2600" dirty="0" err="1" smtClean="0"/>
              <a:t>i</a:t>
            </a:r>
            <a:r>
              <a:rPr lang="en-US" sz="2600" dirty="0" smtClean="0"/>
              <a:t>) </a:t>
            </a:r>
            <a:r>
              <a:rPr lang="en-US" sz="2600" dirty="0"/>
              <a:t>Comparison of time series to aggregated or averaged </a:t>
            </a:r>
            <a:r>
              <a:rPr lang="en-US" sz="2600" dirty="0" smtClean="0"/>
              <a:t>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dirty="0"/>
              <a:t> </a:t>
            </a:r>
            <a:r>
              <a:rPr lang="en-US" sz="2600" dirty="0" smtClean="0"/>
              <a:t>             groupings </a:t>
            </a:r>
            <a:r>
              <a:rPr lang="en-US" sz="2600" dirty="0"/>
              <a:t>of other </a:t>
            </a:r>
            <a:r>
              <a:rPr lang="en-US" sz="2600" dirty="0" smtClean="0"/>
              <a:t>series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dirty="0" smtClean="0"/>
              <a:t> f</a:t>
            </a:r>
            <a:r>
              <a:rPr lang="en-US" sz="2600" dirty="0"/>
              <a:t>. Hydrological </a:t>
            </a:r>
            <a:r>
              <a:rPr lang="en-US" sz="2600" dirty="0" smtClean="0"/>
              <a:t>validation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dirty="0" smtClean="0"/>
              <a:t>          </a:t>
            </a:r>
            <a:r>
              <a:rPr lang="en-US" sz="2600" dirty="0" err="1" smtClean="0"/>
              <a:t>i</a:t>
            </a:r>
            <a:r>
              <a:rPr lang="en-US" sz="2600" dirty="0" smtClean="0"/>
              <a:t>) </a:t>
            </a:r>
            <a:r>
              <a:rPr lang="en-US" sz="2600" dirty="0"/>
              <a:t>Volume and time distribution comparisons between </a:t>
            </a:r>
            <a:endParaRPr lang="en-US" sz="2600" dirty="0" smtClean="0"/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dirty="0"/>
              <a:t> </a:t>
            </a:r>
            <a:r>
              <a:rPr lang="en-US" sz="2600" dirty="0" smtClean="0"/>
              <a:t>             observed </a:t>
            </a:r>
            <a:r>
              <a:rPr lang="en-US" sz="2600" dirty="0"/>
              <a:t>runoff and basin </a:t>
            </a:r>
            <a:r>
              <a:rPr lang="en-US" sz="2600" dirty="0" smtClean="0"/>
              <a:t>rainfall</a:t>
            </a:r>
            <a:endParaRPr lang="en-US" sz="2600" dirty="0">
              <a:latin typeface="Calibri"/>
              <a:ea typeface="Calibri"/>
              <a:cs typeface="Mangal"/>
            </a:endParaRPr>
          </a:p>
        </p:txBody>
      </p:sp>
    </p:spTree>
    <p:extLst>
      <p:ext uri="{BB962C8B-B14F-4D97-AF65-F5344CB8AC3E}">
        <p14:creationId xmlns:p14="http://schemas.microsoft.com/office/powerpoint/2010/main" val="34048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65263" y="31480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161193"/>
            <a:ext cx="8568952" cy="688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/>
              <a:t>2</a:t>
            </a:r>
            <a:r>
              <a:rPr lang="en-US" sz="2400" b="1" dirty="0"/>
              <a:t>. Data correction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    a. Data correction</a:t>
            </a:r>
            <a:br>
              <a:rPr lang="en-US" sz="2400" dirty="0"/>
            </a:br>
            <a:r>
              <a:rPr lang="en-US" sz="2400" dirty="0"/>
              <a:t>          </a:t>
            </a:r>
            <a:r>
              <a:rPr lang="en-US" sz="2400" dirty="0" err="1" smtClean="0"/>
              <a:t>i</a:t>
            </a:r>
            <a:r>
              <a:rPr lang="en-US" sz="2400" dirty="0" smtClean="0"/>
              <a:t>) </a:t>
            </a:r>
            <a:r>
              <a:rPr lang="en-US" sz="2400" dirty="0"/>
              <a:t>Linear Interpolation of missing values</a:t>
            </a:r>
            <a:br>
              <a:rPr lang="en-US" sz="2400" dirty="0"/>
            </a:br>
            <a:r>
              <a:rPr lang="en-US" sz="2400" dirty="0"/>
              <a:t>          </a:t>
            </a:r>
            <a:r>
              <a:rPr lang="en-US" sz="2400" dirty="0" smtClean="0"/>
              <a:t>ii) </a:t>
            </a:r>
            <a:r>
              <a:rPr lang="en-US" sz="2400" dirty="0"/>
              <a:t>Use of regression relations</a:t>
            </a:r>
            <a:br>
              <a:rPr lang="en-US" sz="2400" dirty="0"/>
            </a:br>
            <a:r>
              <a:rPr lang="en-US" sz="2400" dirty="0"/>
              <a:t>          </a:t>
            </a:r>
            <a:r>
              <a:rPr lang="en-US" sz="2400" dirty="0" smtClean="0"/>
              <a:t>iii) </a:t>
            </a:r>
            <a:r>
              <a:rPr lang="en-US" sz="2400" dirty="0"/>
              <a:t>Constant correction across a range of values</a:t>
            </a:r>
            <a:br>
              <a:rPr lang="en-US" sz="2400" dirty="0"/>
            </a:br>
            <a:r>
              <a:rPr lang="en-US" sz="2400" dirty="0"/>
              <a:t>          </a:t>
            </a:r>
            <a:r>
              <a:rPr lang="en-US" sz="2400" dirty="0" smtClean="0"/>
              <a:t>iv) </a:t>
            </a:r>
            <a:r>
              <a:rPr lang="en-US" sz="2400" dirty="0"/>
              <a:t>Drift correction across a range of values</a:t>
            </a:r>
            <a:br>
              <a:rPr lang="en-US" sz="2400" dirty="0"/>
            </a:br>
            <a:r>
              <a:rPr lang="en-US" sz="2400" dirty="0"/>
              <a:t>          </a:t>
            </a:r>
            <a:r>
              <a:rPr lang="en-US" sz="2400" dirty="0" smtClean="0"/>
              <a:t>v) </a:t>
            </a:r>
            <a:r>
              <a:rPr lang="en-US" sz="2400" dirty="0"/>
              <a:t>Time-shifting data</a:t>
            </a:r>
            <a:br>
              <a:rPr lang="en-US" sz="2400" dirty="0"/>
            </a:br>
            <a:r>
              <a:rPr lang="en-US" sz="2400" b="1" dirty="0"/>
              <a:t>3. Processing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    a. Fitting rating equations</a:t>
            </a:r>
            <a:br>
              <a:rPr lang="en-US" sz="2400" dirty="0"/>
            </a:br>
            <a:r>
              <a:rPr lang="en-US" sz="2400" dirty="0"/>
              <a:t>          </a:t>
            </a:r>
            <a:r>
              <a:rPr lang="en-US" sz="2400" dirty="0" err="1" smtClean="0"/>
              <a:t>i</a:t>
            </a:r>
            <a:r>
              <a:rPr lang="en-US" sz="2400" dirty="0" smtClean="0"/>
              <a:t>) </a:t>
            </a:r>
            <a:r>
              <a:rPr lang="en-US" sz="2400" dirty="0"/>
              <a:t>Simple equations</a:t>
            </a:r>
            <a:br>
              <a:rPr lang="en-US" sz="2400" dirty="0"/>
            </a:br>
            <a:r>
              <a:rPr lang="en-US" sz="2400" dirty="0"/>
              <a:t>          </a:t>
            </a:r>
            <a:r>
              <a:rPr lang="en-US" sz="2400" dirty="0" smtClean="0"/>
              <a:t>ii) </a:t>
            </a:r>
            <a:r>
              <a:rPr lang="en-US" sz="2400" dirty="0"/>
              <a:t>Complex equations, including backwater corrections, </a:t>
            </a:r>
            <a:r>
              <a:rPr lang="en-US" sz="2400" dirty="0" smtClean="0"/>
              <a:t>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/>
              <a:t> </a:t>
            </a:r>
            <a:r>
              <a:rPr lang="en-US" sz="2400" dirty="0" smtClean="0"/>
              <a:t>              shifts </a:t>
            </a:r>
            <a:r>
              <a:rPr lang="en-US" sz="2400" dirty="0"/>
              <a:t>due to scour and deposition, unsteady flow</a:t>
            </a:r>
            <a:br>
              <a:rPr lang="en-US" sz="2400" dirty="0"/>
            </a:br>
            <a:r>
              <a:rPr lang="en-US" sz="2400" dirty="0"/>
              <a:t>          </a:t>
            </a:r>
            <a:r>
              <a:rPr lang="en-US" sz="2400" dirty="0" smtClean="0"/>
              <a:t>iii) </a:t>
            </a:r>
            <a:r>
              <a:rPr lang="en-US" sz="2400" dirty="0"/>
              <a:t>Calculations for standard weirs and flumes</a:t>
            </a:r>
            <a:br>
              <a:rPr lang="en-US" sz="2400" dirty="0"/>
            </a:br>
            <a:r>
              <a:rPr lang="en-US" sz="2400" dirty="0"/>
              <a:t>    b. Extrapolation of rating equations</a:t>
            </a:r>
            <a:br>
              <a:rPr lang="en-US" sz="2400" dirty="0"/>
            </a:br>
            <a:r>
              <a:rPr lang="en-US" sz="2400" dirty="0"/>
              <a:t>          </a:t>
            </a:r>
            <a:r>
              <a:rPr lang="en-US" sz="2400" dirty="0" err="1" smtClean="0"/>
              <a:t>i</a:t>
            </a:r>
            <a:r>
              <a:rPr lang="en-US" sz="2400" dirty="0" smtClean="0"/>
              <a:t>) </a:t>
            </a:r>
            <a:r>
              <a:rPr lang="en-US" sz="2400" dirty="0"/>
              <a:t>Logarithmic extrapolation, stage-area stage-velocity, </a:t>
            </a:r>
            <a:endParaRPr lang="en-US" sz="2400" dirty="0" smtClean="0"/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/>
              <a:t> </a:t>
            </a:r>
            <a:r>
              <a:rPr lang="en-US" sz="2400" dirty="0" smtClean="0"/>
              <a:t>             </a:t>
            </a:r>
            <a:r>
              <a:rPr lang="en-US" sz="2400" dirty="0" err="1" smtClean="0"/>
              <a:t>Chezy</a:t>
            </a:r>
            <a:r>
              <a:rPr lang="en-US" sz="2400" dirty="0" smtClean="0"/>
              <a:t> </a:t>
            </a:r>
            <a:r>
              <a:rPr lang="en-US" sz="2400" dirty="0"/>
              <a:t>&amp; Manning </a:t>
            </a:r>
            <a:r>
              <a:rPr lang="en-US" sz="2400" dirty="0" smtClean="0"/>
              <a:t>equations</a:t>
            </a:r>
            <a:endParaRPr lang="en-US" sz="2400" dirty="0">
              <a:latin typeface="Calibri"/>
              <a:ea typeface="Calibri"/>
              <a:cs typeface="Mangal"/>
            </a:endParaRPr>
          </a:p>
        </p:txBody>
      </p:sp>
    </p:spTree>
    <p:extLst>
      <p:ext uri="{BB962C8B-B14F-4D97-AF65-F5344CB8AC3E}">
        <p14:creationId xmlns:p14="http://schemas.microsoft.com/office/powerpoint/2010/main" val="191511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65263" y="31480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0086" y="371880"/>
            <a:ext cx="8568952" cy="554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/>
              <a:t>c</a:t>
            </a:r>
            <a:r>
              <a:rPr lang="en-US" sz="2800" dirty="0"/>
              <a:t>. Validation of rating equations</a:t>
            </a:r>
            <a:br>
              <a:rPr lang="en-US" sz="2800" dirty="0"/>
            </a:br>
            <a:r>
              <a:rPr lang="en-US" sz="2800" dirty="0"/>
              <a:t>     </a:t>
            </a:r>
            <a:r>
              <a:rPr lang="en-US" sz="2800" dirty="0" err="1" smtClean="0"/>
              <a:t>i</a:t>
            </a:r>
            <a:r>
              <a:rPr lang="en-US" sz="2800" dirty="0" smtClean="0"/>
              <a:t>) </a:t>
            </a:r>
            <a:r>
              <a:rPr lang="en-US" sz="2800" dirty="0"/>
              <a:t>Test new data against existing ratings</a:t>
            </a:r>
            <a:br>
              <a:rPr lang="en-US" sz="2800" dirty="0"/>
            </a:br>
            <a:r>
              <a:rPr lang="en-US" sz="2800" dirty="0" smtClean="0"/>
              <a:t>d. </a:t>
            </a:r>
            <a:r>
              <a:rPr lang="en-US" sz="2800" dirty="0"/>
              <a:t>Hydraulic computations</a:t>
            </a:r>
            <a:br>
              <a:rPr lang="en-US" sz="2800" dirty="0"/>
            </a:br>
            <a:r>
              <a:rPr lang="en-US" sz="2800" dirty="0"/>
              <a:t>      </a:t>
            </a:r>
            <a:r>
              <a:rPr lang="en-US" sz="2800" dirty="0" err="1" smtClean="0"/>
              <a:t>i</a:t>
            </a:r>
            <a:r>
              <a:rPr lang="en-US" sz="2800" dirty="0" smtClean="0"/>
              <a:t>) </a:t>
            </a:r>
            <a:r>
              <a:rPr lang="en-US" sz="2800" dirty="0"/>
              <a:t>Calculation of backwater effects by observations </a:t>
            </a:r>
            <a:endParaRPr lang="en-US" sz="2800" dirty="0" smtClean="0"/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/>
              <a:t> </a:t>
            </a:r>
            <a:r>
              <a:rPr lang="en-US" sz="2800" dirty="0" smtClean="0"/>
              <a:t>           of </a:t>
            </a:r>
            <a:r>
              <a:rPr lang="en-US" sz="2800" dirty="0"/>
              <a:t>levels and cross sections at downstream points</a:t>
            </a:r>
            <a:br>
              <a:rPr lang="en-US" sz="2800" dirty="0"/>
            </a:br>
            <a:r>
              <a:rPr lang="en-US" sz="2800" dirty="0" smtClean="0"/>
              <a:t>e</a:t>
            </a:r>
            <a:r>
              <a:rPr lang="en-US" sz="2800" dirty="0"/>
              <a:t>. Stage-Discharge Computations</a:t>
            </a:r>
            <a:br>
              <a:rPr lang="en-US" sz="2800" dirty="0"/>
            </a:br>
            <a:r>
              <a:rPr lang="en-US" sz="2800" dirty="0"/>
              <a:t>      </a:t>
            </a:r>
            <a:r>
              <a:rPr lang="en-US" sz="2800" dirty="0" err="1" smtClean="0"/>
              <a:t>i</a:t>
            </a:r>
            <a:r>
              <a:rPr lang="en-US" sz="2800" dirty="0" smtClean="0"/>
              <a:t>) </a:t>
            </a:r>
            <a:r>
              <a:rPr lang="en-US" sz="2800" dirty="0"/>
              <a:t>Calculate discharge from stage by calculated </a:t>
            </a:r>
            <a:endParaRPr lang="en-US" sz="2800" dirty="0" smtClean="0"/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/>
              <a:t> </a:t>
            </a:r>
            <a:r>
              <a:rPr lang="en-US" sz="2800" dirty="0" smtClean="0"/>
              <a:t>        ratings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f</a:t>
            </a:r>
            <a:r>
              <a:rPr lang="en-US" sz="2800" dirty="0"/>
              <a:t>. Establishment of sediment rating equation</a:t>
            </a:r>
            <a:br>
              <a:rPr lang="en-US" sz="2800" dirty="0"/>
            </a:br>
            <a:r>
              <a:rPr lang="en-US" sz="2800" dirty="0"/>
              <a:t>     </a:t>
            </a:r>
            <a:r>
              <a:rPr lang="en-US" sz="2800" dirty="0" err="1" smtClean="0"/>
              <a:t>i</a:t>
            </a:r>
            <a:r>
              <a:rPr lang="en-US" sz="2800" dirty="0" smtClean="0"/>
              <a:t>) </a:t>
            </a:r>
            <a:r>
              <a:rPr lang="en-US" sz="2800" dirty="0"/>
              <a:t>Calculation of sediment ratings in a similar manner </a:t>
            </a:r>
            <a:endParaRPr lang="en-US" sz="2800" dirty="0" smtClean="0"/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/>
              <a:t> </a:t>
            </a:r>
            <a:r>
              <a:rPr lang="en-US" sz="2800" dirty="0" smtClean="0"/>
              <a:t>        to </a:t>
            </a:r>
            <a:r>
              <a:rPr lang="en-US" sz="2800" dirty="0"/>
              <a:t>discharge</a:t>
            </a:r>
            <a:endParaRPr lang="en-US" sz="2800" dirty="0">
              <a:latin typeface="Calibri"/>
              <a:ea typeface="Calibri"/>
              <a:cs typeface="Mangal"/>
            </a:endParaRPr>
          </a:p>
        </p:txBody>
      </p:sp>
    </p:spTree>
    <p:extLst>
      <p:ext uri="{BB962C8B-B14F-4D97-AF65-F5344CB8AC3E}">
        <p14:creationId xmlns:p14="http://schemas.microsoft.com/office/powerpoint/2010/main" val="150020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Benefit &amp; Strength </a:t>
            </a:r>
            <a:endParaRPr lang="en-US" sz="3600" b="1" dirty="0"/>
          </a:p>
        </p:txBody>
      </p:sp>
      <p:graphicFrame>
        <p:nvGraphicFramePr>
          <p:cNvPr id="4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074973"/>
              </p:ext>
            </p:extLst>
          </p:nvPr>
        </p:nvGraphicFramePr>
        <p:xfrm>
          <a:off x="179512" y="908720"/>
          <a:ext cx="8785225" cy="5694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9960"/>
                <a:gridCol w="3165265"/>
              </a:tblGrid>
              <a:tr h="345778">
                <a:tc>
                  <a:txBody>
                    <a:bodyPr/>
                    <a:lstStyle/>
                    <a:p>
                      <a:r>
                        <a:rPr lang="en-US" sz="1500" b="1" noProof="0" dirty="0" smtClean="0">
                          <a:solidFill>
                            <a:schemeClr val="tx1"/>
                          </a:solidFill>
                        </a:rPr>
                        <a:t>Strengths</a:t>
                      </a:r>
                      <a:endParaRPr lang="en-US" sz="15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696" marB="45696"/>
                </a:tc>
                <a:tc>
                  <a:txBody>
                    <a:bodyPr/>
                    <a:lstStyle/>
                    <a:p>
                      <a:r>
                        <a:rPr lang="en-US" sz="1500" b="1" noProof="0" dirty="0" smtClean="0">
                          <a:solidFill>
                            <a:schemeClr val="tx1"/>
                          </a:solidFill>
                        </a:rPr>
                        <a:t>Benefits</a:t>
                      </a:r>
                      <a:endParaRPr lang="en-US" sz="15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696" marB="45696"/>
                </a:tc>
              </a:tr>
              <a:tr h="734342">
                <a:tc>
                  <a:txBody>
                    <a:bodyPr/>
                    <a:lstStyle/>
                    <a:p>
                      <a:pPr marL="285750" marR="0" lvl="1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56600"/>
                        </a:buClr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Data and functionality will be integrated in an unique system</a:t>
                      </a:r>
                    </a:p>
                    <a:p>
                      <a:pPr marL="285750" marR="0" lvl="1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56600"/>
                        </a:buClr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Data will be managed and will be stored in a central repository</a:t>
                      </a:r>
                      <a:endParaRPr lang="es-ES" sz="15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696" marB="45696"/>
                </a:tc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chemeClr val="tx1"/>
                          </a:solidFill>
                        </a:rPr>
                        <a:t>Users will be able to access common</a:t>
                      </a:r>
                      <a:r>
                        <a:rPr lang="en-US" sz="15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500" b="1" dirty="0" smtClean="0">
                          <a:solidFill>
                            <a:schemeClr val="tx1"/>
                          </a:solidFill>
                        </a:rPr>
                        <a:t>information at the same time from anywhere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696" marB="45696"/>
                </a:tc>
              </a:tr>
              <a:tr h="987625">
                <a:tc>
                  <a:txBody>
                    <a:bodyPr/>
                    <a:lstStyle/>
                    <a:p>
                      <a:pPr marL="285750" lvl="1" indent="-285750" algn="just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56600"/>
                        </a:buClr>
                        <a:buFont typeface="Wingdings" pitchFamily="2" charset="2"/>
                        <a:buChar char="q"/>
                      </a:pPr>
                      <a:r>
                        <a:rPr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Functionality will be available from anywhere with just an Internet    connection</a:t>
                      </a:r>
                    </a:p>
                    <a:p>
                      <a:pPr marL="285750" marR="0" lvl="1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56600"/>
                        </a:buClr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Data could also be entered offline and to be sent to the</a:t>
                      </a:r>
                      <a:r>
                        <a:rPr lang="en-US" sz="15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central repository</a:t>
                      </a:r>
                      <a:r>
                        <a:rPr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when online connection is available</a:t>
                      </a:r>
                    </a:p>
                  </a:txBody>
                  <a:tcPr marL="91443" marR="91443" marT="45696" marB="45696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5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Users</a:t>
                      </a:r>
                      <a:r>
                        <a:rPr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1" noProof="0" dirty="0" smtClean="0">
                          <a:solidFill>
                            <a:schemeClr val="tx1"/>
                          </a:solidFill>
                        </a:rPr>
                        <a:t>will</a:t>
                      </a:r>
                      <a:r>
                        <a:rPr lang="en-US" sz="1500" b="1" baseline="0" dirty="0" smtClean="0">
                          <a:solidFill>
                            <a:schemeClr val="tx1"/>
                          </a:solidFill>
                        </a:rPr>
                        <a:t> be able to work at any time from anywhere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696" marB="45696"/>
                </a:tc>
              </a:tr>
              <a:tr h="518170">
                <a:tc>
                  <a:txBody>
                    <a:bodyPr/>
                    <a:lstStyle/>
                    <a:p>
                      <a:pPr marL="285750" marR="0" lvl="1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56600"/>
                        </a:buClr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System upgrading functionality will be easier and directly available for all the users</a:t>
                      </a:r>
                    </a:p>
                  </a:txBody>
                  <a:tcPr marL="91443" marR="91443" marT="45696" marB="45696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500" b="1" dirty="0" smtClean="0">
                          <a:solidFill>
                            <a:schemeClr val="tx1"/>
                          </a:solidFill>
                        </a:rPr>
                        <a:t>All</a:t>
                      </a:r>
                      <a:r>
                        <a:rPr lang="en-US" sz="1500" b="1" baseline="0" dirty="0" smtClean="0">
                          <a:solidFill>
                            <a:schemeClr val="tx1"/>
                          </a:solidFill>
                        </a:rPr>
                        <a:t> the </a:t>
                      </a:r>
                      <a:r>
                        <a:rPr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users</a:t>
                      </a:r>
                      <a:r>
                        <a:rPr lang="en-US" sz="1500" b="1" baseline="0" dirty="0" smtClean="0">
                          <a:solidFill>
                            <a:schemeClr val="tx1"/>
                          </a:solidFill>
                        </a:rPr>
                        <a:t> will work with the same software version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696" marB="45696"/>
                </a:tc>
              </a:tr>
              <a:tr h="774236">
                <a:tc>
                  <a:txBody>
                    <a:bodyPr/>
                    <a:lstStyle/>
                    <a:p>
                      <a:pPr marL="285750" marR="0" lvl="1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56600"/>
                        </a:buClr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Complete security control over data and functionality</a:t>
                      </a:r>
                    </a:p>
                    <a:p>
                      <a:pPr marL="285750" marR="0" lvl="1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56600"/>
                        </a:buClr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Each user will be able to do the tasks according to his profile</a:t>
                      </a:r>
                    </a:p>
                  </a:txBody>
                  <a:tcPr marL="91443" marR="91443" marT="45696" marB="45696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500" b="1" dirty="0" smtClean="0">
                          <a:solidFill>
                            <a:schemeClr val="tx1"/>
                          </a:solidFill>
                        </a:rPr>
                        <a:t>Each</a:t>
                      </a:r>
                      <a:r>
                        <a:rPr lang="en-US" sz="15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5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profile</a:t>
                      </a:r>
                      <a:r>
                        <a:rPr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user</a:t>
                      </a:r>
                      <a:r>
                        <a:rPr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500" b="1" baseline="0" dirty="0" smtClean="0">
                          <a:solidFill>
                            <a:schemeClr val="tx1"/>
                          </a:solidFill>
                        </a:rPr>
                        <a:t>will have their own access limitations based on their level of </a:t>
                      </a:r>
                      <a:r>
                        <a:rPr lang="en-US" sz="1500" b="1" baseline="0" dirty="0" err="1" smtClean="0">
                          <a:solidFill>
                            <a:schemeClr val="tx1"/>
                          </a:solidFill>
                        </a:rPr>
                        <a:t>responsability</a:t>
                      </a:r>
                      <a:r>
                        <a:rPr lang="en-US" sz="15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696" marB="45696"/>
                </a:tc>
              </a:tr>
              <a:tr h="560847">
                <a:tc>
                  <a:txBody>
                    <a:bodyPr/>
                    <a:lstStyle/>
                    <a:p>
                      <a:pPr marL="285750" marR="0" lvl="1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56600"/>
                        </a:buClr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Easy backup procedure</a:t>
                      </a:r>
                    </a:p>
                    <a:p>
                      <a:pPr marL="285750" marR="0" lvl="1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56600"/>
                        </a:buClr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System will be available 24x7x365</a:t>
                      </a:r>
                    </a:p>
                  </a:txBody>
                  <a:tcPr marL="91443" marR="91443" marT="45696" marB="45696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500" b="1" dirty="0" smtClean="0"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en-US" sz="15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system </a:t>
                      </a:r>
                      <a:r>
                        <a:rPr lang="en-US" sz="1500" b="1" baseline="0" dirty="0" smtClean="0">
                          <a:solidFill>
                            <a:schemeClr val="tx1"/>
                          </a:solidFill>
                        </a:rPr>
                        <a:t>will be available at any time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696" marB="45696"/>
                </a:tc>
              </a:tr>
              <a:tr h="987625">
                <a:tc>
                  <a:txBody>
                    <a:bodyPr/>
                    <a:lstStyle/>
                    <a:p>
                      <a:pPr marL="285750" marR="0" lvl="1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56600"/>
                        </a:buClr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There will be a staff structure for the maintenance of the systems, software and data</a:t>
                      </a:r>
                    </a:p>
                    <a:p>
                      <a:pPr marL="285750" marR="0" lvl="1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56600"/>
                        </a:buClr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Warranty and post-warranty will be provided for a period of 10 years</a:t>
                      </a:r>
                    </a:p>
                  </a:txBody>
                  <a:tcPr marL="91443" marR="91443" marT="45696" marB="45696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Users</a:t>
                      </a:r>
                      <a:r>
                        <a:rPr lang="en-US" sz="15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5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will continuously have </a:t>
                      </a:r>
                      <a:r>
                        <a:rPr lang="en-US" sz="1500" b="1" baseline="0" dirty="0" smtClean="0">
                          <a:solidFill>
                            <a:schemeClr val="tx1"/>
                          </a:solidFill>
                        </a:rPr>
                        <a:t>support from experienced staff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696" marB="45696"/>
                </a:tc>
              </a:tr>
              <a:tr h="518170">
                <a:tc>
                  <a:txBody>
                    <a:bodyPr/>
                    <a:lstStyle/>
                    <a:p>
                      <a:pPr marL="285750" marR="0" lvl="1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56600"/>
                        </a:buClr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Time from data-entering to data-dissemination will be broadly decreased</a:t>
                      </a:r>
                    </a:p>
                  </a:txBody>
                  <a:tcPr marL="91443" marR="91443" marT="45696" marB="45696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Latest Data </a:t>
                      </a:r>
                      <a:r>
                        <a:rPr lang="en-US" sz="1500" b="1" dirty="0" smtClean="0">
                          <a:solidFill>
                            <a:schemeClr val="tx1"/>
                          </a:solidFill>
                        </a:rPr>
                        <a:t>will be </a:t>
                      </a:r>
                      <a:r>
                        <a:rPr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available online  </a:t>
                      </a:r>
                      <a:r>
                        <a:rPr lang="en-US" sz="1500" b="1" baseline="0" dirty="0" smtClean="0">
                          <a:solidFill>
                            <a:schemeClr val="tx1"/>
                          </a:solidFill>
                        </a:rPr>
                        <a:t>for the users in a short time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696" marB="45696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55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65263" y="31480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504" y="619640"/>
            <a:ext cx="8856984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b="1" dirty="0" smtClean="0"/>
              <a:t>Data </a:t>
            </a:r>
            <a:r>
              <a:rPr lang="en-US" sz="3600" b="1" dirty="0"/>
              <a:t>compilation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a. </a:t>
            </a:r>
            <a:r>
              <a:rPr lang="en-US" sz="2600" dirty="0"/>
              <a:t>Aggregation and disaggregation</a:t>
            </a:r>
            <a:br>
              <a:rPr lang="en-US" sz="2600" dirty="0"/>
            </a:br>
            <a:r>
              <a:rPr lang="en-US" sz="2600" dirty="0" smtClean="0"/>
              <a:t>     </a:t>
            </a:r>
            <a:r>
              <a:rPr lang="en-US" sz="2600" dirty="0" err="1" smtClean="0"/>
              <a:t>i</a:t>
            </a:r>
            <a:r>
              <a:rPr lang="en-US" sz="2600" dirty="0" smtClean="0"/>
              <a:t>) </a:t>
            </a:r>
            <a:r>
              <a:rPr lang="en-US" sz="2600" dirty="0"/>
              <a:t>Transformation of data by aggregation or </a:t>
            </a:r>
            <a:r>
              <a:rPr lang="en-US" sz="2600" dirty="0" smtClean="0"/>
              <a:t>disaggregation 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600" dirty="0"/>
              <a:t> </a:t>
            </a:r>
            <a:r>
              <a:rPr lang="en-US" sz="2600" dirty="0" smtClean="0"/>
              <a:t>        to different </a:t>
            </a:r>
            <a:r>
              <a:rPr lang="en-US" sz="2600" dirty="0"/>
              <a:t>time intervals</a:t>
            </a:r>
            <a:br>
              <a:rPr lang="en-US" sz="2600" dirty="0"/>
            </a:br>
            <a:r>
              <a:rPr lang="en-US" sz="2600" dirty="0"/>
              <a:t>b. Creation of derived series</a:t>
            </a:r>
            <a:br>
              <a:rPr lang="en-US" sz="2600" dirty="0"/>
            </a:br>
            <a:r>
              <a:rPr lang="en-US" sz="2600" dirty="0" smtClean="0"/>
              <a:t>     </a:t>
            </a:r>
            <a:r>
              <a:rPr lang="en-US" sz="2600" dirty="0" err="1" smtClean="0"/>
              <a:t>i</a:t>
            </a:r>
            <a:r>
              <a:rPr lang="en-US" sz="2600" dirty="0" smtClean="0"/>
              <a:t>) </a:t>
            </a:r>
            <a:r>
              <a:rPr lang="en-US" sz="2600" dirty="0"/>
              <a:t>Minima, maxima, peak over threshold</a:t>
            </a:r>
            <a:br>
              <a:rPr lang="en-US" sz="2600" dirty="0"/>
            </a:br>
            <a:r>
              <a:rPr lang="en-US" sz="2600" dirty="0"/>
              <a:t>c. Computation of areal rainfall</a:t>
            </a:r>
            <a:br>
              <a:rPr lang="en-US" sz="2600" dirty="0"/>
            </a:br>
            <a:r>
              <a:rPr lang="en-US" sz="2600" dirty="0" smtClean="0"/>
              <a:t>     </a:t>
            </a:r>
            <a:r>
              <a:rPr lang="en-US" sz="2600" dirty="0" err="1" smtClean="0"/>
              <a:t>i</a:t>
            </a:r>
            <a:r>
              <a:rPr lang="en-US" sz="2600" dirty="0" smtClean="0"/>
              <a:t>) </a:t>
            </a:r>
            <a:r>
              <a:rPr lang="en-US" sz="2600" dirty="0"/>
              <a:t>Basin rainfall by station weights, </a:t>
            </a:r>
            <a:r>
              <a:rPr lang="en-US" sz="2600" dirty="0" err="1" smtClean="0"/>
              <a:t>Theissen</a:t>
            </a:r>
            <a:r>
              <a:rPr lang="en-US" sz="2600" dirty="0" smtClean="0"/>
              <a:t> </a:t>
            </a:r>
            <a:r>
              <a:rPr lang="en-US" sz="2600" dirty="0"/>
              <a:t>polygons, </a:t>
            </a:r>
            <a:r>
              <a:rPr lang="en-US" sz="2600" dirty="0" smtClean="0"/>
              <a:t>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600" dirty="0"/>
              <a:t> </a:t>
            </a:r>
            <a:r>
              <a:rPr lang="en-US" sz="2600" dirty="0" smtClean="0"/>
              <a:t>        </a:t>
            </a:r>
            <a:r>
              <a:rPr lang="en-US" sz="2600" dirty="0" err="1" smtClean="0"/>
              <a:t>Kriging</a:t>
            </a:r>
            <a:r>
              <a:rPr lang="en-US" sz="2600" dirty="0"/>
              <a:t/>
            </a:r>
            <a:br>
              <a:rPr lang="en-US" sz="2600" dirty="0"/>
            </a:br>
            <a:r>
              <a:rPr lang="en-US" sz="2600" dirty="0"/>
              <a:t>d. Evapotranspiration</a:t>
            </a:r>
            <a:br>
              <a:rPr lang="en-US" sz="2600" dirty="0"/>
            </a:br>
            <a:r>
              <a:rPr lang="en-US" sz="2600" dirty="0" smtClean="0"/>
              <a:t>     </a:t>
            </a:r>
            <a:r>
              <a:rPr lang="en-US" sz="2600" dirty="0" err="1" smtClean="0"/>
              <a:t>i</a:t>
            </a:r>
            <a:r>
              <a:rPr lang="en-US" sz="2600" dirty="0" smtClean="0"/>
              <a:t>) </a:t>
            </a:r>
            <a:r>
              <a:rPr lang="en-US" sz="2600" dirty="0"/>
              <a:t>Calculation of PE from meteorological observatio</a:t>
            </a:r>
            <a:r>
              <a:rPr lang="en-US" sz="2800" dirty="0"/>
              <a:t>ns</a:t>
            </a:r>
            <a:endParaRPr lang="en-US" sz="2800" dirty="0">
              <a:latin typeface="Calibri"/>
              <a:ea typeface="Calibri"/>
              <a:cs typeface="Mangal"/>
            </a:endParaRPr>
          </a:p>
        </p:txBody>
      </p:sp>
    </p:spTree>
    <p:extLst>
      <p:ext uri="{BB962C8B-B14F-4D97-AF65-F5344CB8AC3E}">
        <p14:creationId xmlns:p14="http://schemas.microsoft.com/office/powerpoint/2010/main" val="392220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Secondary Validation</a:t>
            </a:r>
            <a:endParaRPr lang="en-US" dirty="0"/>
          </a:p>
        </p:txBody>
      </p:sp>
      <p:pic>
        <p:nvPicPr>
          <p:cNvPr id="99331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875" y="1052513"/>
            <a:ext cx="9144000" cy="5140325"/>
          </a:xfrm>
        </p:spPr>
      </p:pic>
      <p:sp>
        <p:nvSpPr>
          <p:cNvPr id="3" name="TextBox 2"/>
          <p:cNvSpPr txBox="1"/>
          <p:nvPr/>
        </p:nvSpPr>
        <p:spPr>
          <a:xfrm>
            <a:off x="0" y="692696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URL: http://180.92.171.80/eSWDESSV </a:t>
            </a:r>
            <a:endParaRPr lang="en-GB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474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Select Stations By Location</a:t>
            </a:r>
            <a:endParaRPr lang="en-US" dirty="0"/>
          </a:p>
        </p:txBody>
      </p:sp>
      <p:pic>
        <p:nvPicPr>
          <p:cNvPr id="100355" name="Content Placeholder 3" descr="main page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42938"/>
            <a:ext cx="9144000" cy="5500687"/>
          </a:xfrm>
        </p:spPr>
      </p:pic>
    </p:spTree>
    <p:extLst>
      <p:ext uri="{BB962C8B-B14F-4D97-AF65-F5344CB8AC3E}">
        <p14:creationId xmlns:p14="http://schemas.microsoft.com/office/powerpoint/2010/main" val="30278632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Create a New SCENARIO: Click Add to scenario </a:t>
            </a:r>
            <a:endParaRPr lang="en-US" dirty="0"/>
          </a:p>
        </p:txBody>
      </p:sp>
      <p:pic>
        <p:nvPicPr>
          <p:cNvPr id="10137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  <a:noFill/>
        </p:spPr>
      </p:pic>
    </p:spTree>
    <p:extLst>
      <p:ext uri="{BB962C8B-B14F-4D97-AF65-F5344CB8AC3E}">
        <p14:creationId xmlns:p14="http://schemas.microsoft.com/office/powerpoint/2010/main" val="24507203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Save Scenario</a:t>
            </a:r>
            <a:endParaRPr lang="en-US" dirty="0"/>
          </a:p>
        </p:txBody>
      </p:sp>
      <p:pic>
        <p:nvPicPr>
          <p:cNvPr id="1024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  <a:noFill/>
        </p:spPr>
      </p:pic>
    </p:spTree>
    <p:extLst>
      <p:ext uri="{BB962C8B-B14F-4D97-AF65-F5344CB8AC3E}">
        <p14:creationId xmlns:p14="http://schemas.microsoft.com/office/powerpoint/2010/main" val="20133062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Load Scenario</a:t>
            </a:r>
            <a:endParaRPr lang="en-US" dirty="0"/>
          </a:p>
        </p:txBody>
      </p:sp>
      <p:pic>
        <p:nvPicPr>
          <p:cNvPr id="103427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41039771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Modules of Secondary validation</a:t>
            </a:r>
            <a:endParaRPr lang="en-US" dirty="0"/>
          </a:p>
        </p:txBody>
      </p:sp>
      <p:sp>
        <p:nvSpPr>
          <p:cNvPr id="104451" name="Content Placeholder 2"/>
          <p:cNvSpPr>
            <a:spLocks noGrp="1"/>
          </p:cNvSpPr>
          <p:nvPr>
            <p:ph idx="1"/>
          </p:nvPr>
        </p:nvSpPr>
        <p:spPr>
          <a:xfrm>
            <a:off x="971550" y="1125538"/>
            <a:ext cx="8172450" cy="4967287"/>
          </a:xfrm>
        </p:spPr>
        <p:txBody>
          <a:bodyPr/>
          <a:lstStyle/>
          <a:p>
            <a:pPr>
              <a:lnSpc>
                <a:spcPct val="200000"/>
              </a:lnSpc>
              <a:buFontTx/>
              <a:buNone/>
            </a:pPr>
            <a:r>
              <a:rPr lang="en-GB" altLang="en-US"/>
              <a:t>SECONDARY VALIDATION: </a:t>
            </a:r>
          </a:p>
          <a:p>
            <a:pPr marL="1143000" lvl="1">
              <a:lnSpc>
                <a:spcPct val="200000"/>
              </a:lnSpc>
            </a:pPr>
            <a:r>
              <a:rPr lang="en-GB" altLang="en-US"/>
              <a:t>Time Series Analysis</a:t>
            </a:r>
          </a:p>
          <a:p>
            <a:pPr marL="1143000" lvl="1">
              <a:lnSpc>
                <a:spcPct val="200000"/>
              </a:lnSpc>
            </a:pPr>
            <a:r>
              <a:rPr lang="en-GB" altLang="en-US"/>
              <a:t>Gap Filling and Correction</a:t>
            </a:r>
          </a:p>
          <a:p>
            <a:pPr marL="1143000" lvl="1">
              <a:lnSpc>
                <a:spcPct val="200000"/>
              </a:lnSpc>
            </a:pPr>
            <a:r>
              <a:rPr lang="en-GB" altLang="en-US"/>
              <a:t>Stage-Discharge</a:t>
            </a:r>
          </a:p>
          <a:p>
            <a:pPr marL="1143000" lvl="1">
              <a:lnSpc>
                <a:spcPct val="200000"/>
              </a:lnSpc>
            </a:pPr>
            <a:r>
              <a:rPr lang="en-GB" altLang="en-US"/>
              <a:t>Compilation and Generation</a:t>
            </a:r>
          </a:p>
          <a:p>
            <a:pPr marL="1143000" lvl="1">
              <a:lnSpc>
                <a:spcPct val="200000"/>
              </a:lnSpc>
            </a:pPr>
            <a:r>
              <a:rPr lang="en-GB" altLang="en-US"/>
              <a:t>Sediment rating Equation</a:t>
            </a:r>
          </a:p>
        </p:txBody>
      </p:sp>
    </p:spTree>
    <p:extLst>
      <p:ext uri="{BB962C8B-B14F-4D97-AF65-F5344CB8AC3E}">
        <p14:creationId xmlns:p14="http://schemas.microsoft.com/office/powerpoint/2010/main" val="42143556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Time Series Analysis :Sub Modules</a:t>
            </a:r>
          </a:p>
        </p:txBody>
      </p:sp>
      <p:sp>
        <p:nvSpPr>
          <p:cNvPr id="105475" name="Content Placeholder 2"/>
          <p:cNvSpPr>
            <a:spLocks noGrp="1"/>
          </p:cNvSpPr>
          <p:nvPr>
            <p:ph idx="1"/>
          </p:nvPr>
        </p:nvSpPr>
        <p:spPr>
          <a:xfrm>
            <a:off x="827088" y="836613"/>
            <a:ext cx="8172450" cy="5184775"/>
          </a:xfrm>
        </p:spPr>
        <p:txBody>
          <a:bodyPr/>
          <a:lstStyle/>
          <a:p>
            <a:pPr>
              <a:lnSpc>
                <a:spcPct val="200000"/>
              </a:lnSpc>
              <a:buFontTx/>
              <a:buNone/>
            </a:pPr>
            <a:r>
              <a:rPr lang="en-GB" altLang="en-US"/>
              <a:t>Time Series Analysis : </a:t>
            </a:r>
          </a:p>
          <a:p>
            <a:pPr marL="1143000" lvl="1">
              <a:lnSpc>
                <a:spcPct val="200000"/>
              </a:lnSpc>
            </a:pPr>
            <a:r>
              <a:rPr lang="en-GB" altLang="en-US"/>
              <a:t>General Inspection of Series : </a:t>
            </a:r>
          </a:p>
          <a:p>
            <a:pPr marL="1485900" lvl="2">
              <a:lnSpc>
                <a:spcPct val="200000"/>
              </a:lnSpc>
            </a:pPr>
            <a:r>
              <a:rPr lang="en-GB" altLang="en-US"/>
              <a:t>Graphical Analysis</a:t>
            </a:r>
          </a:p>
          <a:p>
            <a:pPr marL="1485900" lvl="2">
              <a:lnSpc>
                <a:spcPct val="200000"/>
              </a:lnSpc>
            </a:pPr>
            <a:r>
              <a:rPr lang="en-GB" altLang="en-US"/>
              <a:t>Inspection of Values</a:t>
            </a:r>
          </a:p>
          <a:p>
            <a:pPr marL="1485900" lvl="2">
              <a:lnSpc>
                <a:spcPct val="200000"/>
              </a:lnSpc>
            </a:pPr>
            <a:r>
              <a:rPr lang="en-GB" altLang="en-US"/>
              <a:t>Computation of Relation Curve</a:t>
            </a:r>
          </a:p>
          <a:p>
            <a:pPr marL="1143000" lvl="1">
              <a:lnSpc>
                <a:spcPct val="200000"/>
              </a:lnSpc>
            </a:pPr>
            <a:r>
              <a:rPr lang="en-GB" altLang="en-US"/>
              <a:t>Inspection Longitudinal variation</a:t>
            </a:r>
          </a:p>
          <a:p>
            <a:pPr marL="1143000" lvl="1">
              <a:lnSpc>
                <a:spcPct val="200000"/>
              </a:lnSpc>
            </a:pPr>
            <a:r>
              <a:rPr lang="en-GB" altLang="en-US"/>
              <a:t>Double Mass Analysis</a:t>
            </a:r>
          </a:p>
          <a:p>
            <a:pPr marL="1143000" lvl="1">
              <a:lnSpc>
                <a:spcPct val="200000"/>
              </a:lnSpc>
            </a:pPr>
            <a:r>
              <a:rPr lang="en-GB" altLang="en-US"/>
              <a:t>Other Analysis</a:t>
            </a:r>
          </a:p>
        </p:txBody>
      </p:sp>
    </p:spTree>
    <p:extLst>
      <p:ext uri="{BB962C8B-B14F-4D97-AF65-F5344CB8AC3E}">
        <p14:creationId xmlns:p14="http://schemas.microsoft.com/office/powerpoint/2010/main" val="26100230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Graphical Analysis</a:t>
            </a:r>
            <a:endParaRPr lang="en-US" dirty="0"/>
          </a:p>
        </p:txBody>
      </p:sp>
      <p:pic>
        <p:nvPicPr>
          <p:cNvPr id="106499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30401082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Inspection of value</a:t>
            </a:r>
            <a:endParaRPr lang="en-US" dirty="0"/>
          </a:p>
        </p:txBody>
      </p:sp>
      <p:pic>
        <p:nvPicPr>
          <p:cNvPr id="10752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16413156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484784"/>
            <a:ext cx="8640959" cy="4608512"/>
          </a:xfrm>
        </p:spPr>
        <p:txBody>
          <a:bodyPr>
            <a:normAutofit/>
          </a:bodyPr>
          <a:lstStyle/>
          <a:p>
            <a:pPr algn="just"/>
            <a:r>
              <a:rPr lang="en-US" b="1" dirty="0" smtClean="0">
                <a:solidFill>
                  <a:srgbClr val="FF0000"/>
                </a:solidFill>
              </a:rPr>
              <a:t>Administrative hierarchy </a:t>
            </a:r>
            <a:r>
              <a:rPr lang="en-US" b="1" dirty="0" smtClean="0"/>
              <a:t>– Various Administrative Hierarchy for all Implementing Agencies including CWC has been created and can be accessed as per permission granted. New user can be added in this hierarchy.</a:t>
            </a:r>
          </a:p>
          <a:p>
            <a:pPr algn="just"/>
            <a:r>
              <a:rPr lang="en-US" b="1" dirty="0" smtClean="0">
                <a:solidFill>
                  <a:srgbClr val="FF0000"/>
                </a:solidFill>
              </a:rPr>
              <a:t>Geographical hierarchy</a:t>
            </a:r>
            <a:r>
              <a:rPr lang="en-US" b="1" dirty="0" smtClean="0"/>
              <a:t>- Details of Basin, Rivers, Tributaries, Sub-tributary has been created and is editable. </a:t>
            </a:r>
          </a:p>
          <a:p>
            <a:pPr algn="just"/>
            <a:r>
              <a:rPr lang="en-US" b="1" dirty="0" smtClean="0">
                <a:solidFill>
                  <a:srgbClr val="FF0000"/>
                </a:solidFill>
              </a:rPr>
              <a:t>Administrative Divisions</a:t>
            </a:r>
            <a:r>
              <a:rPr lang="en-US" b="1" dirty="0" smtClean="0"/>
              <a:t>- Details of Regional Offices of IA’S has been created </a:t>
            </a:r>
            <a:r>
              <a:rPr lang="en-US" b="1" dirty="0"/>
              <a:t>and is editable. </a:t>
            </a:r>
          </a:p>
          <a:p>
            <a:pPr algn="just"/>
            <a:r>
              <a:rPr lang="en-US" b="1" dirty="0" smtClean="0"/>
              <a:t>Various reports can be generated.</a:t>
            </a:r>
          </a:p>
          <a:p>
            <a:pPr algn="just"/>
            <a:r>
              <a:rPr lang="en-US" b="1" dirty="0" smtClean="0"/>
              <a:t>Based on above hierarchies different level users can be created with separate login ID and password.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338328"/>
            <a:ext cx="8640960" cy="1002440"/>
          </a:xfrm>
        </p:spPr>
        <p:txBody>
          <a:bodyPr>
            <a:normAutofit/>
          </a:bodyPr>
          <a:lstStyle/>
          <a:p>
            <a:pPr algn="r"/>
            <a:r>
              <a:rPr lang="en-US" sz="2800" dirty="0" smtClean="0"/>
              <a:t>Contd..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4438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Inspection of value</a:t>
            </a:r>
          </a:p>
        </p:txBody>
      </p:sp>
      <p:pic>
        <p:nvPicPr>
          <p:cNvPr id="108547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10778417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Computation of Relation Curve</a:t>
            </a:r>
            <a:endParaRPr lang="en-US" dirty="0"/>
          </a:p>
        </p:txBody>
      </p:sp>
      <p:pic>
        <p:nvPicPr>
          <p:cNvPr id="109571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25218288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Inspection Longitudinal variation</a:t>
            </a:r>
            <a:endParaRPr lang="en-US" dirty="0"/>
          </a:p>
        </p:txBody>
      </p:sp>
      <p:pic>
        <p:nvPicPr>
          <p:cNvPr id="110595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40583324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Double Mass Analysis</a:t>
            </a:r>
            <a:endParaRPr lang="en-US" dirty="0"/>
          </a:p>
        </p:txBody>
      </p:sp>
      <p:pic>
        <p:nvPicPr>
          <p:cNvPr id="111619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322843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Other Analysis: Residual Series</a:t>
            </a:r>
            <a:endParaRPr lang="en-US" dirty="0"/>
          </a:p>
        </p:txBody>
      </p:sp>
      <p:pic>
        <p:nvPicPr>
          <p:cNvPr id="11264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40390111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Other Analysis : </a:t>
            </a:r>
            <a:r>
              <a:rPr lang="en-US" dirty="0" err="1"/>
              <a:t>B</a:t>
            </a:r>
            <a:r>
              <a:rPr lang="en-US" dirty="0" err="1" smtClean="0"/>
              <a:t>alamce</a:t>
            </a:r>
            <a:endParaRPr lang="en-US" dirty="0"/>
          </a:p>
        </p:txBody>
      </p:sp>
      <p:pic>
        <p:nvPicPr>
          <p:cNvPr id="113667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7233113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Gap Filling &amp; Correction</a:t>
            </a:r>
          </a:p>
        </p:txBody>
      </p:sp>
      <p:sp>
        <p:nvSpPr>
          <p:cNvPr id="114691" name="Content Placeholder 2"/>
          <p:cNvSpPr>
            <a:spLocks noGrp="1"/>
          </p:cNvSpPr>
          <p:nvPr>
            <p:ph idx="1"/>
          </p:nvPr>
        </p:nvSpPr>
        <p:spPr>
          <a:xfrm>
            <a:off x="900113" y="981075"/>
            <a:ext cx="7523162" cy="4606925"/>
          </a:xfrm>
        </p:spPr>
        <p:txBody>
          <a:bodyPr/>
          <a:lstStyle/>
          <a:p>
            <a:pPr>
              <a:lnSpc>
                <a:spcPct val="200000"/>
              </a:lnSpc>
              <a:buFontTx/>
              <a:buNone/>
            </a:pPr>
            <a:r>
              <a:rPr lang="en-GB" altLang="en-US"/>
              <a:t>Gap Filling &amp; Correction : </a:t>
            </a:r>
          </a:p>
          <a:p>
            <a:pPr marL="1143000" lvl="1">
              <a:lnSpc>
                <a:spcPct val="200000"/>
              </a:lnSpc>
            </a:pPr>
            <a:r>
              <a:rPr lang="en-GB" altLang="en-US"/>
              <a:t>Relation Curve</a:t>
            </a:r>
          </a:p>
          <a:p>
            <a:pPr marL="1143000" lvl="1">
              <a:lnSpc>
                <a:spcPct val="200000"/>
              </a:lnSpc>
            </a:pPr>
            <a:r>
              <a:rPr lang="en-GB" altLang="en-US"/>
              <a:t>Constant Correction</a:t>
            </a:r>
          </a:p>
          <a:p>
            <a:pPr marL="1143000" lvl="1">
              <a:lnSpc>
                <a:spcPct val="200000"/>
              </a:lnSpc>
            </a:pPr>
            <a:r>
              <a:rPr lang="en-GB" altLang="en-US"/>
              <a:t>Using Existing records</a:t>
            </a:r>
          </a:p>
          <a:p>
            <a:pPr marL="1143000" lvl="1">
              <a:lnSpc>
                <a:spcPct val="200000"/>
              </a:lnSpc>
            </a:pPr>
            <a:r>
              <a:rPr lang="en-GB" altLang="en-US"/>
              <a:t>Shifting</a:t>
            </a:r>
          </a:p>
          <a:p>
            <a:pPr marL="1143000" lvl="1">
              <a:lnSpc>
                <a:spcPct val="200000"/>
              </a:lnSpc>
            </a:pPr>
            <a:r>
              <a:rPr lang="en-GB" altLang="en-US"/>
              <a:t>Drift Correction</a:t>
            </a:r>
          </a:p>
        </p:txBody>
      </p:sp>
    </p:spTree>
    <p:extLst>
      <p:ext uri="{BB962C8B-B14F-4D97-AF65-F5344CB8AC3E}">
        <p14:creationId xmlns:p14="http://schemas.microsoft.com/office/powerpoint/2010/main" val="24853411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Relation Curve</a:t>
            </a:r>
            <a:endParaRPr lang="en-US" dirty="0"/>
          </a:p>
        </p:txBody>
      </p:sp>
      <p:pic>
        <p:nvPicPr>
          <p:cNvPr id="115715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18419788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Constant Correction</a:t>
            </a:r>
            <a:endParaRPr lang="en-US" dirty="0"/>
          </a:p>
        </p:txBody>
      </p:sp>
      <p:pic>
        <p:nvPicPr>
          <p:cNvPr id="116739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20597831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71438"/>
            <a:ext cx="8229600" cy="50006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Using Existing Record</a:t>
            </a:r>
            <a:endParaRPr lang="en-US" dirty="0"/>
          </a:p>
        </p:txBody>
      </p:sp>
      <p:pic>
        <p:nvPicPr>
          <p:cNvPr id="11776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2325"/>
            <a:ext cx="9144000" cy="5140325"/>
          </a:xfrm>
        </p:spPr>
      </p:pic>
    </p:spTree>
    <p:extLst>
      <p:ext uri="{BB962C8B-B14F-4D97-AF65-F5344CB8AC3E}">
        <p14:creationId xmlns:p14="http://schemas.microsoft.com/office/powerpoint/2010/main" val="16204000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10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100.xml><?xml version="1.0" encoding="utf-8"?>
<a:themeOverride xmlns:a="http://schemas.openxmlformats.org/drawingml/2006/main">
  <a:clrScheme name="Waveform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</a:themeOverride>
</file>

<file path=ppt/theme/themeOverride101.xml><?xml version="1.0" encoding="utf-8"?>
<a:themeOverride xmlns:a="http://schemas.openxmlformats.org/drawingml/2006/main">
  <a:clrScheme name="Waveform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</a:themeOverride>
</file>

<file path=ppt/theme/themeOverride11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12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13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14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15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16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17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18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19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2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20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21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22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23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24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25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26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27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28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29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3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30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31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32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33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34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35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36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37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38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39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4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40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41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42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43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44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45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46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47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48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49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5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50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51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52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53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54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55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56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57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58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59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6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60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61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62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63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64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65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66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67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68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69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7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70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71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72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73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74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75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76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77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78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79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8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80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81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82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83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84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85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86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87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88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89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9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90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91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92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93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94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95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96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97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98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ppt/theme/themeOverride99.xml><?xml version="1.0" encoding="utf-8"?>
<a:themeOverride xmlns:a="http://schemas.openxmlformats.org/drawingml/2006/main">
  <a:clrScheme name="Viñeta">
    <a:dk1>
      <a:srgbClr val="00476B"/>
    </a:dk1>
    <a:lt1>
      <a:sysClr val="window" lastClr="FFFFFF"/>
    </a:lt1>
    <a:dk2>
      <a:srgbClr val="00476B"/>
    </a:dk2>
    <a:lt2>
      <a:srgbClr val="FFFFFF"/>
    </a:lt2>
    <a:accent1>
      <a:srgbClr val="8DB3E2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56600"/>
    </a:accent6>
    <a:hlink>
      <a:srgbClr val="F56600"/>
    </a:hlink>
    <a:folHlink>
      <a:srgbClr val="8DB3E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1109</TotalTime>
  <Words>2535</Words>
  <Application>Microsoft Office PowerPoint</Application>
  <PresentationFormat>On-screen Show (4:3)</PresentationFormat>
  <Paragraphs>476</Paragraphs>
  <Slides>186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186</vt:i4>
      </vt:variant>
    </vt:vector>
  </HeadingPairs>
  <TitlesOfParts>
    <vt:vector size="187" baseType="lpstr">
      <vt:lpstr>Waveform</vt:lpstr>
      <vt:lpstr>Presentation on  Online Surface Water Information System (eSWIS)</vt:lpstr>
      <vt:lpstr>Existing System</vt:lpstr>
      <vt:lpstr>Existing System</vt:lpstr>
      <vt:lpstr>PowerPoint Presentation</vt:lpstr>
      <vt:lpstr>Development of Surface Water Information System (e-SWIS)</vt:lpstr>
      <vt:lpstr>Objective</vt:lpstr>
      <vt:lpstr>Broad Features</vt:lpstr>
      <vt:lpstr>Benefit &amp; Strength </vt:lpstr>
      <vt:lpstr>Contd..</vt:lpstr>
      <vt:lpstr> eSWIS- Security Features  </vt:lpstr>
      <vt:lpstr>PowerPoint Presentation</vt:lpstr>
      <vt:lpstr>Users</vt:lpstr>
      <vt:lpstr>Login to eSWIS: https://180.92.171.80/eSWDES</vt:lpstr>
      <vt:lpstr>Home Page</vt:lpstr>
      <vt:lpstr>Security: To Manage Users</vt:lpstr>
      <vt:lpstr>Security : To add a User</vt:lpstr>
      <vt:lpstr>Security :To create a Group</vt:lpstr>
      <vt:lpstr>eSWIS- Modules</vt:lpstr>
      <vt:lpstr>Static/Semi Static Characteristics Module</vt:lpstr>
      <vt:lpstr>Static/Semistatic Characteristics</vt:lpstr>
      <vt:lpstr>To Manage States, Districts, Tahsils and Cities </vt:lpstr>
      <vt:lpstr>To Manage Rivers</vt:lpstr>
      <vt:lpstr>To Manage Divisions, Agencies</vt:lpstr>
      <vt:lpstr>To Manage Parameters</vt:lpstr>
      <vt:lpstr>Station Management</vt:lpstr>
      <vt:lpstr>Series Management</vt:lpstr>
      <vt:lpstr>Current Meter Characteristics</vt:lpstr>
      <vt:lpstr>Reduced Level of Zero of the Gauge</vt:lpstr>
      <vt:lpstr>X-Section</vt:lpstr>
      <vt:lpstr>Meteorological Module</vt:lpstr>
      <vt:lpstr>Meteorological Module</vt:lpstr>
      <vt:lpstr>Rainfall Daily Data Entry</vt:lpstr>
      <vt:lpstr>Yearly Report of Daily Rainfall</vt:lpstr>
      <vt:lpstr>Hydrological Module</vt:lpstr>
      <vt:lpstr>Hydrological Module</vt:lpstr>
      <vt:lpstr>Water Level Data Entry</vt:lpstr>
      <vt:lpstr>Data Entry Form for Flow Measurement</vt:lpstr>
      <vt:lpstr>Stage Discharge Data Entry</vt:lpstr>
      <vt:lpstr>Sediment Module</vt:lpstr>
      <vt:lpstr>Sediment Module</vt:lpstr>
      <vt:lpstr>Data Entry for Suspended Sediment</vt:lpstr>
      <vt:lpstr>Data Entry for Suspended Sediment Summery </vt:lpstr>
      <vt:lpstr>Water Quality Module</vt:lpstr>
      <vt:lpstr>Water Quality Module</vt:lpstr>
      <vt:lpstr>Data Entry for Laboratory Information</vt:lpstr>
      <vt:lpstr>Data Entry for Parameter Information</vt:lpstr>
      <vt:lpstr>Report for Parameter Information</vt:lpstr>
      <vt:lpstr>Snow Module</vt:lpstr>
      <vt:lpstr>Snow Module</vt:lpstr>
      <vt:lpstr>Data Entry for Snow</vt:lpstr>
      <vt:lpstr>Graph Compare</vt:lpstr>
      <vt:lpstr>Flood Forecasting Module</vt:lpstr>
      <vt:lpstr>Flood Forecast Module</vt:lpstr>
      <vt:lpstr>Data Entry for Level Forecast </vt:lpstr>
      <vt:lpstr>Data Entry for Inflow Forecast</vt:lpstr>
      <vt:lpstr>Data Entry for Flood Data</vt:lpstr>
      <vt:lpstr>Various Flood Forecast reports</vt:lpstr>
      <vt:lpstr>Report- Daily Flood Bulletin issued by CFCR</vt:lpstr>
      <vt:lpstr>Weekly Report prepared by Division </vt:lpstr>
      <vt:lpstr>Flood Dissemination Module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Mobile Application for Stage Discharge Summery </vt:lpstr>
      <vt:lpstr>Reservoir Module</vt:lpstr>
      <vt:lpstr>Salient Feature of Reservoir</vt:lpstr>
      <vt:lpstr>Data Validation Module</vt:lpstr>
      <vt:lpstr>Secondary Validation</vt:lpstr>
      <vt:lpstr>PowerPoint Presentation</vt:lpstr>
      <vt:lpstr>PowerPoint Presentation</vt:lpstr>
      <vt:lpstr>PowerPoint Presentation</vt:lpstr>
      <vt:lpstr>PowerPoint Presentation</vt:lpstr>
      <vt:lpstr>Secondary Validation</vt:lpstr>
      <vt:lpstr>Select Stations By Location</vt:lpstr>
      <vt:lpstr>Create a New SCENARIO: Click Add to scenario </vt:lpstr>
      <vt:lpstr>Save Scenario</vt:lpstr>
      <vt:lpstr>Load Scenario</vt:lpstr>
      <vt:lpstr>Modules of Secondary validation</vt:lpstr>
      <vt:lpstr>Time Series Analysis :Sub Modules</vt:lpstr>
      <vt:lpstr>Graphical Analysis</vt:lpstr>
      <vt:lpstr>Inspection of value</vt:lpstr>
      <vt:lpstr>Inspection of value</vt:lpstr>
      <vt:lpstr>Computation of Relation Curve</vt:lpstr>
      <vt:lpstr>Inspection Longitudinal variation</vt:lpstr>
      <vt:lpstr>Double Mass Analysis</vt:lpstr>
      <vt:lpstr>Other Analysis: Residual Series</vt:lpstr>
      <vt:lpstr>Other Analysis : Balamce</vt:lpstr>
      <vt:lpstr>Gap Filling &amp; Correction</vt:lpstr>
      <vt:lpstr>Relation Curve</vt:lpstr>
      <vt:lpstr>Constant Correction</vt:lpstr>
      <vt:lpstr>Using Existing Record</vt:lpstr>
      <vt:lpstr>Shifting</vt:lpstr>
      <vt:lpstr>Drift Correction</vt:lpstr>
      <vt:lpstr>Stage-Discharge </vt:lpstr>
      <vt:lpstr>Fitting of ratting Curves :PART I</vt:lpstr>
      <vt:lpstr>Fitting of ratting Curves : PART II</vt:lpstr>
      <vt:lpstr>Validation of rating Equation : PART I</vt:lpstr>
      <vt:lpstr>Validation of rating Equation : PART II</vt:lpstr>
      <vt:lpstr>Extrapolation of rating curve</vt:lpstr>
      <vt:lpstr>Logarithmic Scale Method</vt:lpstr>
      <vt:lpstr>Stage –Area Velocity</vt:lpstr>
      <vt:lpstr>Manning Cross-Section Properties</vt:lpstr>
      <vt:lpstr>With Rating Curve</vt:lpstr>
      <vt:lpstr>Stage-Discharge Computation</vt:lpstr>
      <vt:lpstr>With Rating Curves</vt:lpstr>
      <vt:lpstr>Weirs &amp; Flumes</vt:lpstr>
      <vt:lpstr>Compilation And Generation</vt:lpstr>
      <vt:lpstr>Aggregation</vt:lpstr>
      <vt:lpstr>Disaggregation</vt:lpstr>
      <vt:lpstr>Creation of Derived Series</vt:lpstr>
      <vt:lpstr>Computation of Areal Rainfall</vt:lpstr>
      <vt:lpstr>Calculation of evapotranspiration</vt:lpstr>
      <vt:lpstr>Sediment Rating Equation</vt:lpstr>
      <vt:lpstr>PowerPoint Presentation</vt:lpstr>
      <vt:lpstr>PowerPoint Presentation</vt:lpstr>
      <vt:lpstr>Import &amp; Export</vt:lpstr>
      <vt:lpstr>Data Dissemination</vt:lpstr>
      <vt:lpstr>Representation of HO site on Map</vt:lpstr>
      <vt:lpstr>Data Dissemination                     URL: http://180.92.171.80/wsdd</vt:lpstr>
      <vt:lpstr>Add Metadata for the station</vt:lpstr>
      <vt:lpstr>Publish the Approved Data</vt:lpstr>
      <vt:lpstr>Category of Users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eSWIS</vt:lpstr>
      <vt:lpstr>Static/Semistatic Characteristics</vt:lpstr>
      <vt:lpstr>PowerPoint Presentation</vt:lpstr>
      <vt:lpstr>PowerPoint Presentation</vt:lpstr>
      <vt:lpstr>Station Management</vt:lpstr>
      <vt:lpstr>Representation of HO site on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Meteorological Module</vt:lpstr>
      <vt:lpstr>PowerPoint Presentation</vt:lpstr>
      <vt:lpstr>Hydrological Module</vt:lpstr>
      <vt:lpstr>PowerPoint Presentation</vt:lpstr>
      <vt:lpstr>PowerPoint Presentation</vt:lpstr>
      <vt:lpstr>PowerPoint Presentation</vt:lpstr>
      <vt:lpstr>Sediment Module</vt:lpstr>
      <vt:lpstr>PowerPoint Presentation</vt:lpstr>
      <vt:lpstr>Water Quality Module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Snow Module</vt:lpstr>
      <vt:lpstr>PowerPoint Presentation</vt:lpstr>
      <vt:lpstr>PowerPoint Presentation</vt:lpstr>
      <vt:lpstr>Flood Forecast Module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Flood Forecast Web Application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System Architecture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on  Online Surface Water Information System (eSWIS)</dc:title>
  <dc:creator>dd_rddte</dc:creator>
  <cp:lastModifiedBy>CWC</cp:lastModifiedBy>
  <cp:revision>155</cp:revision>
  <dcterms:created xsi:type="dcterms:W3CDTF">2014-01-16T08:40:45Z</dcterms:created>
  <dcterms:modified xsi:type="dcterms:W3CDTF">2015-04-07T02:46:57Z</dcterms:modified>
</cp:coreProperties>
</file>