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7" r:id="rId2"/>
    <p:sldId id="309" r:id="rId3"/>
    <p:sldId id="298" r:id="rId4"/>
    <p:sldId id="306" r:id="rId5"/>
    <p:sldId id="300" r:id="rId6"/>
    <p:sldId id="302" r:id="rId7"/>
    <p:sldId id="262" r:id="rId8"/>
    <p:sldId id="297" r:id="rId9"/>
    <p:sldId id="265" r:id="rId10"/>
    <p:sldId id="266" r:id="rId11"/>
    <p:sldId id="311" r:id="rId12"/>
    <p:sldId id="312" r:id="rId13"/>
    <p:sldId id="313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303" r:id="rId22"/>
    <p:sldId id="275" r:id="rId23"/>
    <p:sldId id="277" r:id="rId24"/>
    <p:sldId id="278" r:id="rId25"/>
    <p:sldId id="279" r:id="rId26"/>
    <p:sldId id="280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4" r:id="rId38"/>
    <p:sldId id="325" r:id="rId39"/>
    <p:sldId id="326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334" r:id="rId48"/>
    <p:sldId id="335" r:id="rId49"/>
    <p:sldId id="336" r:id="rId50"/>
    <p:sldId id="337" r:id="rId51"/>
    <p:sldId id="338" r:id="rId52"/>
    <p:sldId id="339" r:id="rId53"/>
    <p:sldId id="340" r:id="rId54"/>
    <p:sldId id="341" r:id="rId55"/>
    <p:sldId id="342" r:id="rId56"/>
    <p:sldId id="343" r:id="rId57"/>
    <p:sldId id="344" r:id="rId58"/>
    <p:sldId id="345" r:id="rId59"/>
    <p:sldId id="346" r:id="rId60"/>
    <p:sldId id="347" r:id="rId61"/>
    <p:sldId id="348" r:id="rId62"/>
    <p:sldId id="349" r:id="rId63"/>
    <p:sldId id="304" r:id="rId64"/>
    <p:sldId id="350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FFF"/>
    <a:srgbClr val="CCFFFF"/>
    <a:srgbClr val="FFFFFF"/>
    <a:srgbClr val="FDF3ED"/>
    <a:srgbClr val="66006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74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1BAD18-1EF5-4561-8A92-560C7427D5B9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63B75AE-E93F-4E2F-AAB7-E794B97D3A51}">
      <dgm:prSet phldrT="[Text]" custT="1"/>
      <dgm:spPr/>
      <dgm:t>
        <a:bodyPr/>
        <a:lstStyle/>
        <a:p>
          <a:r>
            <a:rPr lang="en-US" sz="1800" dirty="0" smtClean="0"/>
            <a:t>United Nations Development Business</a:t>
          </a:r>
          <a:endParaRPr lang="en-US" sz="1800" dirty="0"/>
        </a:p>
      </dgm:t>
    </dgm:pt>
    <dgm:pt modelId="{D50C5632-38A5-40F8-B502-54503C254814}" type="parTrans" cxnId="{ED6AC6B1-BCEC-46FE-B095-8D6EE90F4E65}">
      <dgm:prSet/>
      <dgm:spPr/>
      <dgm:t>
        <a:bodyPr/>
        <a:lstStyle/>
        <a:p>
          <a:endParaRPr lang="en-US"/>
        </a:p>
      </dgm:t>
    </dgm:pt>
    <dgm:pt modelId="{4728CFA5-7CAA-41B3-A8FA-A60EAE2D1DB1}" type="sibTrans" cxnId="{ED6AC6B1-BCEC-46FE-B095-8D6EE90F4E65}">
      <dgm:prSet/>
      <dgm:spPr/>
      <dgm:t>
        <a:bodyPr/>
        <a:lstStyle/>
        <a:p>
          <a:endParaRPr lang="en-US"/>
        </a:p>
      </dgm:t>
    </dgm:pt>
    <dgm:pt modelId="{78C5C9CE-56F4-4569-B5A9-8DE6B2F7ADDB}">
      <dgm:prSet phldrT="[Text]" custT="1"/>
      <dgm:spPr/>
      <dgm:t>
        <a:bodyPr/>
        <a:lstStyle/>
        <a:p>
          <a:r>
            <a:rPr lang="en-US" sz="1800" dirty="0" smtClean="0"/>
            <a:t>www.worldbank.org</a:t>
          </a:r>
          <a:endParaRPr lang="en-US" sz="1800" dirty="0"/>
        </a:p>
      </dgm:t>
    </dgm:pt>
    <dgm:pt modelId="{453E5353-FE66-4DB8-8613-BCF03519BBA2}" type="parTrans" cxnId="{D0879793-1859-42E3-A289-1ED83EEB37E0}">
      <dgm:prSet/>
      <dgm:spPr/>
      <dgm:t>
        <a:bodyPr/>
        <a:lstStyle/>
        <a:p>
          <a:endParaRPr lang="en-US"/>
        </a:p>
      </dgm:t>
    </dgm:pt>
    <dgm:pt modelId="{F5D57EAF-2457-4A30-945B-A3C28F244C82}" type="sibTrans" cxnId="{D0879793-1859-42E3-A289-1ED83EEB37E0}">
      <dgm:prSet/>
      <dgm:spPr/>
      <dgm:t>
        <a:bodyPr/>
        <a:lstStyle/>
        <a:p>
          <a:endParaRPr lang="en-US"/>
        </a:p>
      </dgm:t>
    </dgm:pt>
    <dgm:pt modelId="{27817809-E4CB-426F-8DE2-C1626F268CB5}">
      <dgm:prSet phldrT="[Text]" custT="1"/>
      <dgm:spPr/>
      <dgm:t>
        <a:bodyPr/>
        <a:lstStyle/>
        <a:p>
          <a:r>
            <a:rPr lang="en-US" sz="1800" dirty="0" smtClean="0"/>
            <a:t>World Bank Finances App</a:t>
          </a:r>
          <a:endParaRPr lang="en-US" sz="1800" dirty="0"/>
        </a:p>
      </dgm:t>
    </dgm:pt>
    <dgm:pt modelId="{10F588B4-BCBD-4B93-9E85-35B2E6C55E10}" type="parTrans" cxnId="{A8631BA7-92E6-45F1-9216-60D2EBF6D57D}">
      <dgm:prSet/>
      <dgm:spPr/>
      <dgm:t>
        <a:bodyPr/>
        <a:lstStyle/>
        <a:p>
          <a:endParaRPr lang="en-US"/>
        </a:p>
      </dgm:t>
    </dgm:pt>
    <dgm:pt modelId="{028A500D-EEC7-4345-ACF0-08C463614701}" type="sibTrans" cxnId="{A8631BA7-92E6-45F1-9216-60D2EBF6D57D}">
      <dgm:prSet/>
      <dgm:spPr/>
      <dgm:t>
        <a:bodyPr/>
        <a:lstStyle/>
        <a:p>
          <a:endParaRPr lang="en-US"/>
        </a:p>
      </dgm:t>
    </dgm:pt>
    <dgm:pt modelId="{94A228F5-0464-4A61-81C0-4CD45165BD9B}">
      <dgm:prSet phldrT="[Text]" custT="1"/>
      <dgm:spPr/>
      <dgm:t>
        <a:bodyPr/>
        <a:lstStyle/>
        <a:p>
          <a:r>
            <a:rPr lang="en-US" sz="1800" dirty="0" smtClean="0"/>
            <a:t>World Bank Procurement App</a:t>
          </a:r>
          <a:endParaRPr lang="en-US" sz="1800" dirty="0"/>
        </a:p>
      </dgm:t>
    </dgm:pt>
    <dgm:pt modelId="{0D539F2D-7114-4312-B138-F54C2A21251E}" type="parTrans" cxnId="{DA903207-270A-4181-AD3B-16F6D5D30679}">
      <dgm:prSet/>
      <dgm:spPr/>
      <dgm:t>
        <a:bodyPr/>
        <a:lstStyle/>
        <a:p>
          <a:endParaRPr lang="en-US"/>
        </a:p>
      </dgm:t>
    </dgm:pt>
    <dgm:pt modelId="{49C9291F-8C84-43AB-A0E9-80781FB1A6D9}" type="sibTrans" cxnId="{DA903207-270A-4181-AD3B-16F6D5D30679}">
      <dgm:prSet/>
      <dgm:spPr/>
      <dgm:t>
        <a:bodyPr/>
        <a:lstStyle/>
        <a:p>
          <a:endParaRPr lang="en-US"/>
        </a:p>
      </dgm:t>
    </dgm:pt>
    <dgm:pt modelId="{4C97C4F4-6873-4E5C-9812-BF2F0AF6F38F}" type="pres">
      <dgm:prSet presAssocID="{601BAD18-1EF5-4561-8A92-560C7427D5B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78931720-8D1E-4758-BD4D-AA2733807A77}" type="pres">
      <dgm:prSet presAssocID="{601BAD18-1EF5-4561-8A92-560C7427D5B9}" presName="Name1" presStyleCnt="0"/>
      <dgm:spPr/>
    </dgm:pt>
    <dgm:pt modelId="{87E541FE-46EC-4FB7-8483-4229D5A75CE7}" type="pres">
      <dgm:prSet presAssocID="{601BAD18-1EF5-4561-8A92-560C7427D5B9}" presName="cycle" presStyleCnt="0"/>
      <dgm:spPr/>
    </dgm:pt>
    <dgm:pt modelId="{958418B7-FC7F-4168-A3F8-C7CA2064B67A}" type="pres">
      <dgm:prSet presAssocID="{601BAD18-1EF5-4561-8A92-560C7427D5B9}" presName="srcNode" presStyleLbl="node1" presStyleIdx="0" presStyleCnt="4"/>
      <dgm:spPr/>
    </dgm:pt>
    <dgm:pt modelId="{1F825E77-BA74-41F4-BAFA-1F09FAD3698C}" type="pres">
      <dgm:prSet presAssocID="{601BAD18-1EF5-4561-8A92-560C7427D5B9}" presName="conn" presStyleLbl="parChTrans1D2" presStyleIdx="0" presStyleCnt="1"/>
      <dgm:spPr/>
      <dgm:t>
        <a:bodyPr/>
        <a:lstStyle/>
        <a:p>
          <a:endParaRPr lang="en-US"/>
        </a:p>
      </dgm:t>
    </dgm:pt>
    <dgm:pt modelId="{48D3B475-2729-4CA4-8B3D-36201E958D26}" type="pres">
      <dgm:prSet presAssocID="{601BAD18-1EF5-4561-8A92-560C7427D5B9}" presName="extraNode" presStyleLbl="node1" presStyleIdx="0" presStyleCnt="4"/>
      <dgm:spPr/>
    </dgm:pt>
    <dgm:pt modelId="{5D789929-E0A7-49CC-A58E-FCFBBCC45E53}" type="pres">
      <dgm:prSet presAssocID="{601BAD18-1EF5-4561-8A92-560C7427D5B9}" presName="dstNode" presStyleLbl="node1" presStyleIdx="0" presStyleCnt="4"/>
      <dgm:spPr/>
    </dgm:pt>
    <dgm:pt modelId="{430075DC-F71B-4EED-94D9-D24AEE895743}" type="pres">
      <dgm:prSet presAssocID="{963B75AE-E93F-4E2F-AAB7-E794B97D3A51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AD85A5-2218-4494-B7FA-4AEDFCEADF25}" type="pres">
      <dgm:prSet presAssocID="{963B75AE-E93F-4E2F-AAB7-E794B97D3A51}" presName="accent_1" presStyleCnt="0"/>
      <dgm:spPr/>
    </dgm:pt>
    <dgm:pt modelId="{7BEAFFDE-B667-4BBC-A7B8-25EBB63A5AC6}" type="pres">
      <dgm:prSet presAssocID="{963B75AE-E93F-4E2F-AAB7-E794B97D3A51}" presName="accentRepeatNode" presStyleLbl="solidFgAcc1" presStyleIdx="0" presStyleCnt="4"/>
      <dgm:spPr/>
    </dgm:pt>
    <dgm:pt modelId="{F27CD2F3-EF28-42A0-90C3-C53D046C0A67}" type="pres">
      <dgm:prSet presAssocID="{78C5C9CE-56F4-4569-B5A9-8DE6B2F7ADD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864181-DEA0-4048-B051-7C1333B8EF15}" type="pres">
      <dgm:prSet presAssocID="{78C5C9CE-56F4-4569-B5A9-8DE6B2F7ADDB}" presName="accent_2" presStyleCnt="0"/>
      <dgm:spPr/>
    </dgm:pt>
    <dgm:pt modelId="{85969480-055B-4B60-B97E-681DB9EF22A7}" type="pres">
      <dgm:prSet presAssocID="{78C5C9CE-56F4-4569-B5A9-8DE6B2F7ADDB}" presName="accentRepeatNode" presStyleLbl="solidFgAcc1" presStyleIdx="1" presStyleCnt="4"/>
      <dgm:spPr/>
    </dgm:pt>
    <dgm:pt modelId="{9CB85E00-5C6E-4028-BFD0-014988D9E04E}" type="pres">
      <dgm:prSet presAssocID="{27817809-E4CB-426F-8DE2-C1626F268CB5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B8359B-2D5A-4577-955F-FB0D212B6409}" type="pres">
      <dgm:prSet presAssocID="{27817809-E4CB-426F-8DE2-C1626F268CB5}" presName="accent_3" presStyleCnt="0"/>
      <dgm:spPr/>
    </dgm:pt>
    <dgm:pt modelId="{491726C6-BD16-4208-ACB4-458E4058AF13}" type="pres">
      <dgm:prSet presAssocID="{27817809-E4CB-426F-8DE2-C1626F268CB5}" presName="accentRepeatNode" presStyleLbl="solidFgAcc1" presStyleIdx="2" presStyleCnt="4"/>
      <dgm:spPr/>
    </dgm:pt>
    <dgm:pt modelId="{1474519F-8595-41DF-94EF-FAEAF5EA1A65}" type="pres">
      <dgm:prSet presAssocID="{94A228F5-0464-4A61-81C0-4CD45165BD9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C70F72-2E7A-4DCC-9CAE-3DDECBC83CBC}" type="pres">
      <dgm:prSet presAssocID="{94A228F5-0464-4A61-81C0-4CD45165BD9B}" presName="accent_4" presStyleCnt="0"/>
      <dgm:spPr/>
    </dgm:pt>
    <dgm:pt modelId="{B8002A8B-79F0-467D-9D88-0DA8F47B6757}" type="pres">
      <dgm:prSet presAssocID="{94A228F5-0464-4A61-81C0-4CD45165BD9B}" presName="accentRepeatNode" presStyleLbl="solidFgAcc1" presStyleIdx="3" presStyleCnt="4"/>
      <dgm:spPr/>
    </dgm:pt>
  </dgm:ptLst>
  <dgm:cxnLst>
    <dgm:cxn modelId="{17E2AAE2-D29F-4D69-8C23-EFEB7DC304A0}" type="presOf" srcId="{78C5C9CE-56F4-4569-B5A9-8DE6B2F7ADDB}" destId="{F27CD2F3-EF28-42A0-90C3-C53D046C0A67}" srcOrd="0" destOrd="0" presId="urn:microsoft.com/office/officeart/2008/layout/VerticalCurvedList"/>
    <dgm:cxn modelId="{7887E646-6C73-439D-BB55-AE35540315DB}" type="presOf" srcId="{601BAD18-1EF5-4561-8A92-560C7427D5B9}" destId="{4C97C4F4-6873-4E5C-9812-BF2F0AF6F38F}" srcOrd="0" destOrd="0" presId="urn:microsoft.com/office/officeart/2008/layout/VerticalCurvedList"/>
    <dgm:cxn modelId="{4472A4FC-3950-415E-A588-619999804556}" type="presOf" srcId="{27817809-E4CB-426F-8DE2-C1626F268CB5}" destId="{9CB85E00-5C6E-4028-BFD0-014988D9E04E}" srcOrd="0" destOrd="0" presId="urn:microsoft.com/office/officeart/2008/layout/VerticalCurvedList"/>
    <dgm:cxn modelId="{D0879793-1859-42E3-A289-1ED83EEB37E0}" srcId="{601BAD18-1EF5-4561-8A92-560C7427D5B9}" destId="{78C5C9CE-56F4-4569-B5A9-8DE6B2F7ADDB}" srcOrd="1" destOrd="0" parTransId="{453E5353-FE66-4DB8-8613-BCF03519BBA2}" sibTransId="{F5D57EAF-2457-4A30-945B-A3C28F244C82}"/>
    <dgm:cxn modelId="{689C0715-D2BD-44A7-A5CE-D7E4AF318108}" type="presOf" srcId="{4728CFA5-7CAA-41B3-A8FA-A60EAE2D1DB1}" destId="{1F825E77-BA74-41F4-BAFA-1F09FAD3698C}" srcOrd="0" destOrd="0" presId="urn:microsoft.com/office/officeart/2008/layout/VerticalCurvedList"/>
    <dgm:cxn modelId="{A8631BA7-92E6-45F1-9216-60D2EBF6D57D}" srcId="{601BAD18-1EF5-4561-8A92-560C7427D5B9}" destId="{27817809-E4CB-426F-8DE2-C1626F268CB5}" srcOrd="2" destOrd="0" parTransId="{10F588B4-BCBD-4B93-9E85-35B2E6C55E10}" sibTransId="{028A500D-EEC7-4345-ACF0-08C463614701}"/>
    <dgm:cxn modelId="{DA903207-270A-4181-AD3B-16F6D5D30679}" srcId="{601BAD18-1EF5-4561-8A92-560C7427D5B9}" destId="{94A228F5-0464-4A61-81C0-4CD45165BD9B}" srcOrd="3" destOrd="0" parTransId="{0D539F2D-7114-4312-B138-F54C2A21251E}" sibTransId="{49C9291F-8C84-43AB-A0E9-80781FB1A6D9}"/>
    <dgm:cxn modelId="{ED6AC6B1-BCEC-46FE-B095-8D6EE90F4E65}" srcId="{601BAD18-1EF5-4561-8A92-560C7427D5B9}" destId="{963B75AE-E93F-4E2F-AAB7-E794B97D3A51}" srcOrd="0" destOrd="0" parTransId="{D50C5632-38A5-40F8-B502-54503C254814}" sibTransId="{4728CFA5-7CAA-41B3-A8FA-A60EAE2D1DB1}"/>
    <dgm:cxn modelId="{7DD0CA8B-C535-4969-BE5D-9D7F0620CF1D}" type="presOf" srcId="{963B75AE-E93F-4E2F-AAB7-E794B97D3A51}" destId="{430075DC-F71B-4EED-94D9-D24AEE895743}" srcOrd="0" destOrd="0" presId="urn:microsoft.com/office/officeart/2008/layout/VerticalCurvedList"/>
    <dgm:cxn modelId="{92A4FA6C-E4C0-453E-B571-28C0EEF29D08}" type="presOf" srcId="{94A228F5-0464-4A61-81C0-4CD45165BD9B}" destId="{1474519F-8595-41DF-94EF-FAEAF5EA1A65}" srcOrd="0" destOrd="0" presId="urn:microsoft.com/office/officeart/2008/layout/VerticalCurvedList"/>
    <dgm:cxn modelId="{122147E0-DDDC-4BA3-A162-D3C34EF5539C}" type="presParOf" srcId="{4C97C4F4-6873-4E5C-9812-BF2F0AF6F38F}" destId="{78931720-8D1E-4758-BD4D-AA2733807A77}" srcOrd="0" destOrd="0" presId="urn:microsoft.com/office/officeart/2008/layout/VerticalCurvedList"/>
    <dgm:cxn modelId="{A5E1F6CA-A2E4-433E-B57C-BA1D92B0AF66}" type="presParOf" srcId="{78931720-8D1E-4758-BD4D-AA2733807A77}" destId="{87E541FE-46EC-4FB7-8483-4229D5A75CE7}" srcOrd="0" destOrd="0" presId="urn:microsoft.com/office/officeart/2008/layout/VerticalCurvedList"/>
    <dgm:cxn modelId="{CBF1D86D-E343-45EF-8D90-2E78285B71F7}" type="presParOf" srcId="{87E541FE-46EC-4FB7-8483-4229D5A75CE7}" destId="{958418B7-FC7F-4168-A3F8-C7CA2064B67A}" srcOrd="0" destOrd="0" presId="urn:microsoft.com/office/officeart/2008/layout/VerticalCurvedList"/>
    <dgm:cxn modelId="{DB0E55AB-F448-4FC2-8943-F436B796B0EE}" type="presParOf" srcId="{87E541FE-46EC-4FB7-8483-4229D5A75CE7}" destId="{1F825E77-BA74-41F4-BAFA-1F09FAD3698C}" srcOrd="1" destOrd="0" presId="urn:microsoft.com/office/officeart/2008/layout/VerticalCurvedList"/>
    <dgm:cxn modelId="{FDF2FDF2-EBA8-4FA9-8CAF-103108102AB6}" type="presParOf" srcId="{87E541FE-46EC-4FB7-8483-4229D5A75CE7}" destId="{48D3B475-2729-4CA4-8B3D-36201E958D26}" srcOrd="2" destOrd="0" presId="urn:microsoft.com/office/officeart/2008/layout/VerticalCurvedList"/>
    <dgm:cxn modelId="{F3733DC3-AD6E-45A0-9487-11C47C7EE5FC}" type="presParOf" srcId="{87E541FE-46EC-4FB7-8483-4229D5A75CE7}" destId="{5D789929-E0A7-49CC-A58E-FCFBBCC45E53}" srcOrd="3" destOrd="0" presId="urn:microsoft.com/office/officeart/2008/layout/VerticalCurvedList"/>
    <dgm:cxn modelId="{8F962501-06CC-4514-9F13-3D861DBE3FCC}" type="presParOf" srcId="{78931720-8D1E-4758-BD4D-AA2733807A77}" destId="{430075DC-F71B-4EED-94D9-D24AEE895743}" srcOrd="1" destOrd="0" presId="urn:microsoft.com/office/officeart/2008/layout/VerticalCurvedList"/>
    <dgm:cxn modelId="{16A6742E-3B61-4251-8735-38624702D5B6}" type="presParOf" srcId="{78931720-8D1E-4758-BD4D-AA2733807A77}" destId="{3AAD85A5-2218-4494-B7FA-4AEDFCEADF25}" srcOrd="2" destOrd="0" presId="urn:microsoft.com/office/officeart/2008/layout/VerticalCurvedList"/>
    <dgm:cxn modelId="{A25CE3E6-BBEF-4ACD-9371-CF6F2AA70FEE}" type="presParOf" srcId="{3AAD85A5-2218-4494-B7FA-4AEDFCEADF25}" destId="{7BEAFFDE-B667-4BBC-A7B8-25EBB63A5AC6}" srcOrd="0" destOrd="0" presId="urn:microsoft.com/office/officeart/2008/layout/VerticalCurvedList"/>
    <dgm:cxn modelId="{F7E527AB-8B23-4B62-B659-C06A12E4DD66}" type="presParOf" srcId="{78931720-8D1E-4758-BD4D-AA2733807A77}" destId="{F27CD2F3-EF28-42A0-90C3-C53D046C0A67}" srcOrd="3" destOrd="0" presId="urn:microsoft.com/office/officeart/2008/layout/VerticalCurvedList"/>
    <dgm:cxn modelId="{53BFF3E1-9FBA-4876-95C9-64D24A643847}" type="presParOf" srcId="{78931720-8D1E-4758-BD4D-AA2733807A77}" destId="{4C864181-DEA0-4048-B051-7C1333B8EF15}" srcOrd="4" destOrd="0" presId="urn:microsoft.com/office/officeart/2008/layout/VerticalCurvedList"/>
    <dgm:cxn modelId="{964A7696-738D-48AF-993F-7F963E0410FB}" type="presParOf" srcId="{4C864181-DEA0-4048-B051-7C1333B8EF15}" destId="{85969480-055B-4B60-B97E-681DB9EF22A7}" srcOrd="0" destOrd="0" presId="urn:microsoft.com/office/officeart/2008/layout/VerticalCurvedList"/>
    <dgm:cxn modelId="{7C0B81AB-A8B3-4341-9963-FDAC1DED8145}" type="presParOf" srcId="{78931720-8D1E-4758-BD4D-AA2733807A77}" destId="{9CB85E00-5C6E-4028-BFD0-014988D9E04E}" srcOrd="5" destOrd="0" presId="urn:microsoft.com/office/officeart/2008/layout/VerticalCurvedList"/>
    <dgm:cxn modelId="{3AD069B0-73CF-4520-B2E9-BDC6C66492D7}" type="presParOf" srcId="{78931720-8D1E-4758-BD4D-AA2733807A77}" destId="{2DB8359B-2D5A-4577-955F-FB0D212B6409}" srcOrd="6" destOrd="0" presId="urn:microsoft.com/office/officeart/2008/layout/VerticalCurvedList"/>
    <dgm:cxn modelId="{3B5FA145-5828-4FAF-B84A-7AD7C52F63A2}" type="presParOf" srcId="{2DB8359B-2D5A-4577-955F-FB0D212B6409}" destId="{491726C6-BD16-4208-ACB4-458E4058AF13}" srcOrd="0" destOrd="0" presId="urn:microsoft.com/office/officeart/2008/layout/VerticalCurvedList"/>
    <dgm:cxn modelId="{FF8DE329-D103-4F6D-8459-0550810A395F}" type="presParOf" srcId="{78931720-8D1E-4758-BD4D-AA2733807A77}" destId="{1474519F-8595-41DF-94EF-FAEAF5EA1A65}" srcOrd="7" destOrd="0" presId="urn:microsoft.com/office/officeart/2008/layout/VerticalCurvedList"/>
    <dgm:cxn modelId="{0704C61A-9802-41EA-89B8-BED69C19573F}" type="presParOf" srcId="{78931720-8D1E-4758-BD4D-AA2733807A77}" destId="{3AC70F72-2E7A-4DCC-9CAE-3DDECBC83CBC}" srcOrd="8" destOrd="0" presId="urn:microsoft.com/office/officeart/2008/layout/VerticalCurvedList"/>
    <dgm:cxn modelId="{61586D32-5D0A-434E-8F1D-5995B9FA14F8}" type="presParOf" srcId="{3AC70F72-2E7A-4DCC-9CAE-3DDECBC83CBC}" destId="{B8002A8B-79F0-467D-9D88-0DA8F47B675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25E77-BA74-41F4-BAFA-1F09FAD3698C}">
      <dsp:nvSpPr>
        <dsp:cNvPr id="0" name=""/>
        <dsp:cNvSpPr/>
      </dsp:nvSpPr>
      <dsp:spPr>
        <a:xfrm>
          <a:off x="-5057203" y="-774776"/>
          <a:ext cx="6022669" cy="6022669"/>
        </a:xfrm>
        <a:prstGeom prst="blockArc">
          <a:avLst>
            <a:gd name="adj1" fmla="val 18900000"/>
            <a:gd name="adj2" fmla="val 2700000"/>
            <a:gd name="adj3" fmla="val 359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0075DC-F71B-4EED-94D9-D24AEE895743}">
      <dsp:nvSpPr>
        <dsp:cNvPr id="0" name=""/>
        <dsp:cNvSpPr/>
      </dsp:nvSpPr>
      <dsp:spPr>
        <a:xfrm>
          <a:off x="505543" y="343893"/>
          <a:ext cx="3177496" cy="6881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21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United Nations Development Business</a:t>
          </a:r>
          <a:endParaRPr lang="en-US" sz="1800" kern="1200" dirty="0"/>
        </a:p>
      </dsp:txBody>
      <dsp:txXfrm>
        <a:off x="505543" y="343893"/>
        <a:ext cx="3177496" cy="688144"/>
      </dsp:txXfrm>
    </dsp:sp>
    <dsp:sp modelId="{7BEAFFDE-B667-4BBC-A7B8-25EBB63A5AC6}">
      <dsp:nvSpPr>
        <dsp:cNvPr id="0" name=""/>
        <dsp:cNvSpPr/>
      </dsp:nvSpPr>
      <dsp:spPr>
        <a:xfrm>
          <a:off x="75452" y="257875"/>
          <a:ext cx="860180" cy="8601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7CD2F3-EF28-42A0-90C3-C53D046C0A67}">
      <dsp:nvSpPr>
        <dsp:cNvPr id="0" name=""/>
        <dsp:cNvSpPr/>
      </dsp:nvSpPr>
      <dsp:spPr>
        <a:xfrm>
          <a:off x="900072" y="1376288"/>
          <a:ext cx="2782967" cy="6881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21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www.worldbank.org</a:t>
          </a:r>
          <a:endParaRPr lang="en-US" sz="1800" kern="1200" dirty="0"/>
        </a:p>
      </dsp:txBody>
      <dsp:txXfrm>
        <a:off x="900072" y="1376288"/>
        <a:ext cx="2782967" cy="688144"/>
      </dsp:txXfrm>
    </dsp:sp>
    <dsp:sp modelId="{85969480-055B-4B60-B97E-681DB9EF22A7}">
      <dsp:nvSpPr>
        <dsp:cNvPr id="0" name=""/>
        <dsp:cNvSpPr/>
      </dsp:nvSpPr>
      <dsp:spPr>
        <a:xfrm>
          <a:off x="469981" y="1290270"/>
          <a:ext cx="860180" cy="8601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B85E00-5C6E-4028-BFD0-014988D9E04E}">
      <dsp:nvSpPr>
        <dsp:cNvPr id="0" name=""/>
        <dsp:cNvSpPr/>
      </dsp:nvSpPr>
      <dsp:spPr>
        <a:xfrm>
          <a:off x="900072" y="2408684"/>
          <a:ext cx="2782967" cy="6881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21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World Bank Finances App</a:t>
          </a:r>
          <a:endParaRPr lang="en-US" sz="1800" kern="1200" dirty="0"/>
        </a:p>
      </dsp:txBody>
      <dsp:txXfrm>
        <a:off x="900072" y="2408684"/>
        <a:ext cx="2782967" cy="688144"/>
      </dsp:txXfrm>
    </dsp:sp>
    <dsp:sp modelId="{491726C6-BD16-4208-ACB4-458E4058AF13}">
      <dsp:nvSpPr>
        <dsp:cNvPr id="0" name=""/>
        <dsp:cNvSpPr/>
      </dsp:nvSpPr>
      <dsp:spPr>
        <a:xfrm>
          <a:off x="469981" y="2322666"/>
          <a:ext cx="860180" cy="8601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74519F-8595-41DF-94EF-FAEAF5EA1A65}">
      <dsp:nvSpPr>
        <dsp:cNvPr id="0" name=""/>
        <dsp:cNvSpPr/>
      </dsp:nvSpPr>
      <dsp:spPr>
        <a:xfrm>
          <a:off x="505543" y="3441079"/>
          <a:ext cx="3177496" cy="6881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621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World Bank Procurement App</a:t>
          </a:r>
          <a:endParaRPr lang="en-US" sz="1800" kern="1200" dirty="0"/>
        </a:p>
      </dsp:txBody>
      <dsp:txXfrm>
        <a:off x="505543" y="3441079"/>
        <a:ext cx="3177496" cy="688144"/>
      </dsp:txXfrm>
    </dsp:sp>
    <dsp:sp modelId="{B8002A8B-79F0-467D-9D88-0DA8F47B6757}">
      <dsp:nvSpPr>
        <dsp:cNvPr id="0" name=""/>
        <dsp:cNvSpPr/>
      </dsp:nvSpPr>
      <dsp:spPr>
        <a:xfrm>
          <a:off x="75452" y="3355061"/>
          <a:ext cx="860180" cy="8601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E3454-BF4C-413F-AC17-D65F1B8B2EC8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7DBE3-777A-4A48-B2CD-ED5428813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35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2B22FE-F869-4CFE-92A0-938D0E41CCBF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7408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2B22FE-F869-4CFE-92A0-938D0E41CCBF}" type="slidenum">
              <a:rPr lang="de-DE" smtClean="0"/>
              <a:pPr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31189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81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31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40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 err="1" smtClean="0"/>
              <a:t>Titlemaster</a:t>
            </a:r>
            <a:endParaRPr lang="en-US" noProof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F62D93A-3BA0-8848-BFA3-D7046C1B555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2" hasCustomPrompt="1"/>
          </p:nvPr>
        </p:nvSpPr>
        <p:spPr/>
        <p:txBody>
          <a:bodyPr/>
          <a:lstStyle>
            <a:lvl3pPr marL="361950" indent="-361950"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 noProof="0" dirty="0" err="1" smtClean="0"/>
              <a:t>Textmaster</a:t>
            </a:r>
            <a:endParaRPr lang="en-US" noProof="0" dirty="0" smtClean="0"/>
          </a:p>
          <a:p>
            <a:pPr lvl="1"/>
            <a:r>
              <a:rPr lang="en-US" noProof="0" dirty="0" smtClean="0"/>
              <a:t>Second Layer</a:t>
            </a:r>
          </a:p>
          <a:p>
            <a:pPr lvl="2"/>
            <a:r>
              <a:rPr lang="en-US" noProof="0" dirty="0" smtClean="0"/>
              <a:t>Third Layer</a:t>
            </a:r>
          </a:p>
          <a:p>
            <a:pPr lvl="3"/>
            <a:r>
              <a:rPr lang="en-US" noProof="0" dirty="0" smtClean="0"/>
              <a:t>Fourth Layer</a:t>
            </a:r>
          </a:p>
          <a:p>
            <a:pPr lvl="4"/>
            <a:r>
              <a:rPr lang="en-US" noProof="0" dirty="0" smtClean="0"/>
              <a:t>Fifth Layer</a:t>
            </a:r>
          </a:p>
          <a:p>
            <a:pPr lvl="5"/>
            <a:r>
              <a:rPr lang="en-US" noProof="0" dirty="0" smtClean="0"/>
              <a:t>6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9276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88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653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486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98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936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45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818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253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7D4E2-2CD3-4E54-9F99-2E517C9550D4}" type="datetimeFigureOut">
              <a:rPr lang="en-US" smtClean="0"/>
              <a:t>7/4/2017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AAAEB-1283-4B10-95E5-0D27BC4D7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80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.png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ep.worldbank.org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44585" y="1952656"/>
            <a:ext cx="1165428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STEP </a:t>
            </a:r>
            <a:endParaRPr lang="en-US" sz="9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en-US" sz="4400" b="1" dirty="0">
                <a:solidFill>
                  <a:schemeClr val="accent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</a:t>
            </a:r>
            <a:r>
              <a:rPr lang="en-US" sz="44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ystematic </a:t>
            </a:r>
            <a:r>
              <a:rPr lang="en-US" sz="4400" b="1" dirty="0">
                <a:solidFill>
                  <a:schemeClr val="accent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</a:t>
            </a:r>
            <a:r>
              <a:rPr lang="en-US" sz="44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racking of </a:t>
            </a:r>
            <a:r>
              <a:rPr lang="en-US" sz="4400" b="1" dirty="0">
                <a:solidFill>
                  <a:schemeClr val="accent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</a:t>
            </a:r>
            <a:r>
              <a:rPr lang="en-US" sz="44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xchanges in </a:t>
            </a:r>
            <a:r>
              <a:rPr lang="en-US" sz="4400" b="1" dirty="0">
                <a:solidFill>
                  <a:schemeClr val="accent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</a:t>
            </a:r>
            <a:r>
              <a:rPr lang="en-US" sz="44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rocurement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5433"/>
            <a:ext cx="12192000" cy="7625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4480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3115"/>
          <a:stretch/>
        </p:blipFill>
        <p:spPr>
          <a:xfrm>
            <a:off x="333089" y="1827742"/>
            <a:ext cx="10148887" cy="45831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33750" y="2159001"/>
            <a:ext cx="3962400" cy="523220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Upon logging into STEP, you are taken to the Project Dashboard Page.</a:t>
            </a:r>
            <a:endParaRPr lang="en-US" sz="1400" b="1" i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9894" y="73164"/>
            <a:ext cx="61984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View of Project Dashboard</a:t>
            </a:r>
          </a:p>
        </p:txBody>
      </p:sp>
    </p:spTree>
    <p:extLst>
      <p:ext uri="{BB962C8B-B14F-4D97-AF65-F5344CB8AC3E}">
        <p14:creationId xmlns:p14="http://schemas.microsoft.com/office/powerpoint/2010/main" val="1247436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4978"/>
          <a:stretch/>
        </p:blipFill>
        <p:spPr>
          <a:xfrm>
            <a:off x="657225" y="1238250"/>
            <a:ext cx="10868025" cy="54340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10175" y="2090598"/>
            <a:ext cx="4152900" cy="2031325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On the Project Details screen, click on </a:t>
            </a:r>
            <a:r>
              <a:rPr lang="en-US" dirty="0"/>
              <a:t>Create in the </a:t>
            </a:r>
            <a:r>
              <a:rPr lang="en-US" b="1" i="1" dirty="0" smtClean="0"/>
              <a:t>General Procurement Notice </a:t>
            </a:r>
            <a:r>
              <a:rPr lang="en-US" dirty="0" smtClean="0"/>
              <a:t>section to add a GPN to this project</a:t>
            </a:r>
          </a:p>
          <a:p>
            <a:endParaRPr lang="en-US" b="1" i="1" dirty="0"/>
          </a:p>
          <a:p>
            <a:endParaRPr lang="en-US" b="1" i="1" dirty="0" smtClean="0"/>
          </a:p>
          <a:p>
            <a:endParaRPr lang="en-US" b="1" i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66725" y="40154"/>
            <a:ext cx="10020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General Procurement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Notice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-Step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04127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59" t="23383" r="548"/>
          <a:stretch/>
        </p:blipFill>
        <p:spPr>
          <a:xfrm>
            <a:off x="573492" y="1428750"/>
            <a:ext cx="10932055" cy="4933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6700" y="67359"/>
            <a:ext cx="101436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General Procurement Notice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2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321112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1739"/>
          <a:stretch/>
        </p:blipFill>
        <p:spPr>
          <a:xfrm>
            <a:off x="695325" y="1335047"/>
            <a:ext cx="10801350" cy="4972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4953" y="67359"/>
            <a:ext cx="99304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General Procurement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Notice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-Step 3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025778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3838"/>
          <a:stretch/>
        </p:blipFill>
        <p:spPr>
          <a:xfrm>
            <a:off x="404677" y="1663337"/>
            <a:ext cx="10877550" cy="48914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025" y="0"/>
            <a:ext cx="12194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Procurement Plan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4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– </a:t>
            </a:r>
            <a:r>
              <a:rPr lang="en-US" sz="32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Adding </a:t>
            </a:r>
            <a:r>
              <a:rPr lang="en-US" sz="32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a New Activity</a:t>
            </a:r>
          </a:p>
        </p:txBody>
      </p:sp>
    </p:spTree>
    <p:extLst>
      <p:ext uri="{BB962C8B-B14F-4D97-AF65-F5344CB8AC3E}">
        <p14:creationId xmlns:p14="http://schemas.microsoft.com/office/powerpoint/2010/main" val="1603139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3345"/>
          <a:stretch/>
        </p:blipFill>
        <p:spPr>
          <a:xfrm>
            <a:off x="332633" y="1562099"/>
            <a:ext cx="10925175" cy="4877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3803" y="180885"/>
            <a:ext cx="103960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Procurement Plan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5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- 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Choosing Category/Method/Description of Procurement</a:t>
            </a:r>
          </a:p>
        </p:txBody>
      </p:sp>
    </p:spTree>
    <p:extLst>
      <p:ext uri="{BB962C8B-B14F-4D97-AF65-F5344CB8AC3E}">
        <p14:creationId xmlns:p14="http://schemas.microsoft.com/office/powerpoint/2010/main" val="223708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2936"/>
          <a:stretch/>
        </p:blipFill>
        <p:spPr>
          <a:xfrm>
            <a:off x="438678" y="1811866"/>
            <a:ext cx="10925175" cy="4918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3328" y="152310"/>
            <a:ext cx="83685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Procurement Plan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6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Choosing Applicable Project Component</a:t>
            </a:r>
          </a:p>
        </p:txBody>
      </p:sp>
    </p:spTree>
    <p:extLst>
      <p:ext uri="{BB962C8B-B14F-4D97-AF65-F5344CB8AC3E}">
        <p14:creationId xmlns:p14="http://schemas.microsoft.com/office/powerpoint/2010/main" val="6305814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3586"/>
          <a:stretch/>
        </p:blipFill>
        <p:spPr>
          <a:xfrm>
            <a:off x="340782" y="1695450"/>
            <a:ext cx="10448675" cy="4648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1428" y="152310"/>
            <a:ext cx="847116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Procurement Plan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– 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7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</a:p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Choosing Applicable UNSPSC Category Code</a:t>
            </a:r>
          </a:p>
        </p:txBody>
      </p:sp>
    </p:spTree>
    <p:extLst>
      <p:ext uri="{BB962C8B-B14F-4D97-AF65-F5344CB8AC3E}">
        <p14:creationId xmlns:p14="http://schemas.microsoft.com/office/powerpoint/2010/main" val="20216403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2005"/>
          <a:stretch/>
        </p:blipFill>
        <p:spPr>
          <a:xfrm>
            <a:off x="238125" y="1523999"/>
            <a:ext cx="10124800" cy="46386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8553" y="161835"/>
            <a:ext cx="97422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Procurement Plan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8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</a:p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Choosing Applicable UNSPSC Category Code [Contd.]</a:t>
            </a:r>
          </a:p>
        </p:txBody>
      </p:sp>
    </p:spTree>
    <p:extLst>
      <p:ext uri="{BB962C8B-B14F-4D97-AF65-F5344CB8AC3E}">
        <p14:creationId xmlns:p14="http://schemas.microsoft.com/office/powerpoint/2010/main" val="3089140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5123"/>
          <a:stretch/>
        </p:blipFill>
        <p:spPr>
          <a:xfrm>
            <a:off x="255057" y="1383006"/>
            <a:ext cx="10374843" cy="51431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6653" y="91339"/>
            <a:ext cx="847116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Procurement Plan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9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</a:p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Saving a Procurement Activity</a:t>
            </a:r>
          </a:p>
        </p:txBody>
      </p:sp>
    </p:spTree>
    <p:extLst>
      <p:ext uri="{BB962C8B-B14F-4D97-AF65-F5344CB8AC3E}">
        <p14:creationId xmlns:p14="http://schemas.microsoft.com/office/powerpoint/2010/main" val="1102390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74" name="Group 22"/>
          <p:cNvGrpSpPr>
            <a:grpSpLocks/>
          </p:cNvGrpSpPr>
          <p:nvPr/>
        </p:nvGrpSpPr>
        <p:grpSpPr bwMode="auto">
          <a:xfrm>
            <a:off x="8855076" y="737340"/>
            <a:ext cx="2095500" cy="5557099"/>
            <a:chOff x="5666" y="534"/>
            <a:chExt cx="1320" cy="2928"/>
          </a:xfrm>
        </p:grpSpPr>
        <p:sp>
          <p:nvSpPr>
            <p:cNvPr id="21511" name="Rectangle 13"/>
            <p:cNvSpPr>
              <a:spLocks noChangeArrowheads="1"/>
            </p:cNvSpPr>
            <p:nvPr/>
          </p:nvSpPr>
          <p:spPr bwMode="auto">
            <a:xfrm>
              <a:off x="5666" y="1201"/>
              <a:ext cx="1319" cy="2261"/>
            </a:xfrm>
            <a:prstGeom prst="rect">
              <a:avLst/>
            </a:prstGeom>
            <a:solidFill>
              <a:srgbClr val="EDEDED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tIns="32004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ts val="1800"/>
                </a:spcBef>
                <a:spcAft>
                  <a:spcPts val="1200"/>
                </a:spcAft>
                <a:buClr>
                  <a:schemeClr val="accent1"/>
                </a:buClr>
                <a:buSzPct val="100000"/>
                <a:buNone/>
              </a:pPr>
              <a:r>
                <a:rPr lang="en-US" sz="1800" dirty="0">
                  <a:solidFill>
                    <a:srgbClr val="660066"/>
                  </a:solidFill>
                </a:rPr>
                <a:t>Monitoring &amp; Reporting</a:t>
              </a:r>
            </a:p>
            <a:p>
              <a:pPr marL="342900" indent="-342900">
                <a:spcBef>
                  <a:spcPts val="1800"/>
                </a:spcBef>
                <a:spcAft>
                  <a:spcPts val="1200"/>
                </a:spcAft>
                <a:buClr>
                  <a:schemeClr val="accent1"/>
                </a:buClr>
                <a:buSzPct val="100000"/>
              </a:pPr>
              <a:r>
                <a:rPr lang="en-US" sz="1800" dirty="0" smtClean="0">
                  <a:solidFill>
                    <a:srgbClr val="C00000"/>
                  </a:solidFill>
                </a:rPr>
                <a:t>Portfolio </a:t>
              </a:r>
              <a:r>
                <a:rPr lang="en-US" sz="1800" dirty="0">
                  <a:solidFill>
                    <a:srgbClr val="C00000"/>
                  </a:solidFill>
                </a:rPr>
                <a:t>Management</a:t>
              </a:r>
            </a:p>
            <a:p>
              <a:pPr marL="342900" indent="-342900">
                <a:spcBef>
                  <a:spcPts val="1800"/>
                </a:spcBef>
                <a:spcAft>
                  <a:spcPts val="1200"/>
                </a:spcAft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Project status review</a:t>
              </a:r>
            </a:p>
            <a:p>
              <a:pPr marL="342900" indent="-342900">
                <a:spcBef>
                  <a:spcPts val="1800"/>
                </a:spcBef>
                <a:spcAft>
                  <a:spcPts val="1200"/>
                </a:spcAft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Performance reporting</a:t>
              </a:r>
            </a:p>
            <a:p>
              <a:pPr marL="342900" indent="-342900">
                <a:spcBef>
                  <a:spcPts val="1800"/>
                </a:spcBef>
                <a:spcAft>
                  <a:spcPts val="1200"/>
                </a:spcAft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Business Intelligence</a:t>
              </a:r>
            </a:p>
          </p:txBody>
        </p:sp>
        <p:sp>
          <p:nvSpPr>
            <p:cNvPr id="21512" name="Rectangle 14"/>
            <p:cNvSpPr>
              <a:spLocks noChangeArrowheads="1"/>
            </p:cNvSpPr>
            <p:nvPr/>
          </p:nvSpPr>
          <p:spPr bwMode="auto">
            <a:xfrm>
              <a:off x="5666" y="1027"/>
              <a:ext cx="1320" cy="236"/>
            </a:xfrm>
            <a:prstGeom prst="rect">
              <a:avLst/>
            </a:prstGeom>
            <a:solidFill>
              <a:srgbClr val="71588F"/>
            </a:solidFill>
            <a:ln w="9525" algn="ctr">
              <a:solidFill>
                <a:srgbClr val="71588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21513" name="Picture 15" descr="Cli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345"/>
            <a:stretch>
              <a:fillRect/>
            </a:stretch>
          </p:blipFill>
          <p:spPr bwMode="auto">
            <a:xfrm>
              <a:off x="5933" y="534"/>
              <a:ext cx="854" cy="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9172" name="Group 20"/>
          <p:cNvGrpSpPr>
            <a:grpSpLocks/>
          </p:cNvGrpSpPr>
          <p:nvPr/>
        </p:nvGrpSpPr>
        <p:grpSpPr bwMode="auto">
          <a:xfrm>
            <a:off x="2826544" y="719667"/>
            <a:ext cx="2095500" cy="5642505"/>
            <a:chOff x="2309" y="489"/>
            <a:chExt cx="1320" cy="2973"/>
          </a:xfrm>
        </p:grpSpPr>
        <p:sp>
          <p:nvSpPr>
            <p:cNvPr id="21517" name="Rectangle 7"/>
            <p:cNvSpPr>
              <a:spLocks noChangeArrowheads="1"/>
            </p:cNvSpPr>
            <p:nvPr/>
          </p:nvSpPr>
          <p:spPr bwMode="auto">
            <a:xfrm>
              <a:off x="2309" y="1201"/>
              <a:ext cx="1319" cy="2261"/>
            </a:xfrm>
            <a:prstGeom prst="rect">
              <a:avLst/>
            </a:prstGeom>
            <a:solidFill>
              <a:srgbClr val="EDEDED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tIns="32004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sz="1800" dirty="0">
                  <a:solidFill>
                    <a:srgbClr val="660066"/>
                  </a:solidFill>
                </a:rPr>
                <a:t>Procurement Planning &amp; tracking</a:t>
              </a:r>
            </a:p>
            <a:p>
              <a:pPr marL="342900" indent="-342900">
                <a:spcBef>
                  <a:spcPts val="1800"/>
                </a:spcBef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Procurement planning</a:t>
              </a:r>
            </a:p>
            <a:p>
              <a:pPr marL="342900" indent="-342900">
                <a:spcBef>
                  <a:spcPts val="1800"/>
                </a:spcBef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Activity tracking          </a:t>
              </a:r>
            </a:p>
            <a:p>
              <a:pPr marL="342900" indent="-342900">
                <a:spcBef>
                  <a:spcPts val="1800"/>
                </a:spcBef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Implementation roadmap</a:t>
              </a:r>
            </a:p>
            <a:p>
              <a:pPr marL="342900" indent="-342900">
                <a:spcBef>
                  <a:spcPts val="1800"/>
                </a:spcBef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Notification and alerts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GB" altLang="en-US" sz="1800" dirty="0"/>
            </a:p>
          </p:txBody>
        </p:sp>
        <p:sp>
          <p:nvSpPr>
            <p:cNvPr id="21518" name="Rectangle 8"/>
            <p:cNvSpPr>
              <a:spLocks noChangeArrowheads="1"/>
            </p:cNvSpPr>
            <p:nvPr/>
          </p:nvSpPr>
          <p:spPr bwMode="auto">
            <a:xfrm>
              <a:off x="2309" y="989"/>
              <a:ext cx="1320" cy="238"/>
            </a:xfrm>
            <a:prstGeom prst="rect">
              <a:avLst/>
            </a:prstGeom>
            <a:solidFill>
              <a:srgbClr val="AA4644"/>
            </a:solidFill>
            <a:ln w="9525" algn="ctr">
              <a:solidFill>
                <a:srgbClr val="AA464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21519" name="Picture 9" descr="Cli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345"/>
            <a:stretch>
              <a:fillRect/>
            </a:stretch>
          </p:blipFill>
          <p:spPr bwMode="auto">
            <a:xfrm>
              <a:off x="2540" y="489"/>
              <a:ext cx="854" cy="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297"/>
            <a:ext cx="12192000" cy="781050"/>
          </a:xfrm>
          <a:prstGeom prst="rect">
            <a:avLst/>
          </a:prstGeom>
        </p:spPr>
      </p:pic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90474" y="-58065"/>
            <a:ext cx="10515600" cy="826029"/>
          </a:xfrm>
        </p:spPr>
        <p:txBody>
          <a:bodyPr/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STEP –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Advantages</a:t>
            </a:r>
            <a:endParaRPr lang="en-GB" altLang="en-US" sz="3600" b="1" dirty="0" smtClean="0"/>
          </a:p>
        </p:txBody>
      </p:sp>
      <p:grpSp>
        <p:nvGrpSpPr>
          <p:cNvPr id="49173" name="Group 21"/>
          <p:cNvGrpSpPr>
            <a:grpSpLocks/>
          </p:cNvGrpSpPr>
          <p:nvPr/>
        </p:nvGrpSpPr>
        <p:grpSpPr bwMode="auto">
          <a:xfrm>
            <a:off x="5840810" y="779463"/>
            <a:ext cx="2095500" cy="5583236"/>
            <a:chOff x="3971" y="382"/>
            <a:chExt cx="1320" cy="3517"/>
          </a:xfrm>
        </p:grpSpPr>
        <p:sp>
          <p:nvSpPr>
            <p:cNvPr id="21514" name="Rectangle 10"/>
            <p:cNvSpPr>
              <a:spLocks noChangeArrowheads="1"/>
            </p:cNvSpPr>
            <p:nvPr/>
          </p:nvSpPr>
          <p:spPr bwMode="auto">
            <a:xfrm>
              <a:off x="3971" y="1201"/>
              <a:ext cx="1320" cy="2698"/>
            </a:xfrm>
            <a:prstGeom prst="rect">
              <a:avLst/>
            </a:prstGeom>
            <a:solidFill>
              <a:srgbClr val="EDEDED"/>
            </a:solidFill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tIns="32004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sz="1800" dirty="0">
                  <a:solidFill>
                    <a:srgbClr val="660066"/>
                  </a:solidFill>
                </a:rPr>
                <a:t>Streamlining &amp; automation</a:t>
              </a:r>
            </a:p>
            <a:p>
              <a:pPr marL="342900" indent="-342900">
                <a:spcBef>
                  <a:spcPts val="1800"/>
                </a:spcBef>
                <a:spcAft>
                  <a:spcPts val="1200"/>
                </a:spcAft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End-to-end processing</a:t>
              </a:r>
            </a:p>
            <a:p>
              <a:pPr marL="342900" indent="-342900">
                <a:spcBef>
                  <a:spcPts val="1800"/>
                </a:spcBef>
                <a:spcAft>
                  <a:spcPts val="1800"/>
                </a:spcAft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No-objection System</a:t>
              </a:r>
            </a:p>
            <a:p>
              <a:pPr marL="342900" indent="-342900">
                <a:spcBef>
                  <a:spcPts val="1800"/>
                </a:spcBef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Document Management</a:t>
              </a:r>
            </a:p>
            <a:p>
              <a:pPr marL="342900" indent="-342900">
                <a:spcBef>
                  <a:spcPts val="1800"/>
                </a:spcBef>
                <a:buClr>
                  <a:schemeClr val="accent1"/>
                </a:buClr>
                <a:buSzPct val="100000"/>
              </a:pPr>
              <a:r>
                <a:rPr lang="en-US" sz="1800" dirty="0">
                  <a:solidFill>
                    <a:srgbClr val="C00000"/>
                  </a:solidFill>
                </a:rPr>
                <a:t>Automated publications</a:t>
              </a:r>
            </a:p>
            <a:p>
              <a:pPr algn="ctr">
                <a:buNone/>
              </a:pPr>
              <a:endParaRPr lang="en-US" sz="1800" b="1" dirty="0">
                <a:solidFill>
                  <a:srgbClr val="0000FF"/>
                </a:solidFill>
                <a:latin typeface="Calisto MT" panose="02040603050505030304" pitchFamily="18" charset="0"/>
              </a:endParaRPr>
            </a:p>
          </p:txBody>
        </p:sp>
        <p:sp>
          <p:nvSpPr>
            <p:cNvPr id="21515" name="Rectangle 11"/>
            <p:cNvSpPr>
              <a:spLocks noChangeArrowheads="1"/>
            </p:cNvSpPr>
            <p:nvPr/>
          </p:nvSpPr>
          <p:spPr bwMode="auto">
            <a:xfrm>
              <a:off x="3971" y="942"/>
              <a:ext cx="1320" cy="285"/>
            </a:xfrm>
            <a:prstGeom prst="rect">
              <a:avLst/>
            </a:prstGeom>
            <a:solidFill>
              <a:srgbClr val="89A54E"/>
            </a:solidFill>
            <a:ln w="9525" algn="ctr">
              <a:solidFill>
                <a:srgbClr val="89A54E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pic>
          <p:nvPicPr>
            <p:cNvPr id="21516" name="Picture 12" descr="Cli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345"/>
            <a:stretch>
              <a:fillRect/>
            </a:stretch>
          </p:blipFill>
          <p:spPr bwMode="auto">
            <a:xfrm>
              <a:off x="4219" y="382"/>
              <a:ext cx="85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10872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2886"/>
          <a:stretch/>
        </p:blipFill>
        <p:spPr>
          <a:xfrm>
            <a:off x="337153" y="1711731"/>
            <a:ext cx="10434509" cy="47970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3803" y="119330"/>
            <a:ext cx="8700395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Creating a Procurement Plan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10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</a:p>
          <a:p>
            <a:r>
              <a:rPr lang="en-US" sz="32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Procurement Road Map Giving Realistic, Estimated </a:t>
            </a:r>
            <a:endParaRPr lang="en-US" sz="3200" b="1" dirty="0" smtClean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en-US" sz="32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Procurement </a:t>
            </a:r>
            <a:r>
              <a:rPr lang="en-US" sz="32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Timelines</a:t>
            </a:r>
          </a:p>
        </p:txBody>
      </p:sp>
    </p:spTree>
    <p:extLst>
      <p:ext uri="{BB962C8B-B14F-4D97-AF65-F5344CB8AC3E}">
        <p14:creationId xmlns:p14="http://schemas.microsoft.com/office/powerpoint/2010/main" val="23147094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524000" y="1"/>
            <a:ext cx="9144000" cy="114710"/>
          </a:xfrm>
          <a:prstGeom prst="rect">
            <a:avLst/>
          </a:prstGeom>
          <a:solidFill>
            <a:srgbClr val="00ADE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1" b="14144"/>
          <a:stretch/>
        </p:blipFill>
        <p:spPr>
          <a:xfrm>
            <a:off x="1028151" y="1226036"/>
            <a:ext cx="9147614" cy="564148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76921" y="5556799"/>
            <a:ext cx="866182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b="1" dirty="0"/>
              <a:t>Comments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187583" y="1403206"/>
            <a:ext cx="3969132" cy="4302188"/>
            <a:chOff x="6581087" y="1254611"/>
            <a:chExt cx="3969132" cy="4302188"/>
          </a:xfrm>
        </p:grpSpPr>
        <p:sp>
          <p:nvSpPr>
            <p:cNvPr id="6" name="Right Arrow 5"/>
            <p:cNvSpPr/>
            <p:nvPr/>
          </p:nvSpPr>
          <p:spPr>
            <a:xfrm rot="5400000">
              <a:off x="6818338" y="1688219"/>
              <a:ext cx="500309" cy="248479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Arrow 6"/>
            <p:cNvSpPr/>
            <p:nvPr/>
          </p:nvSpPr>
          <p:spPr>
            <a:xfrm rot="5400000">
              <a:off x="8456883" y="1688219"/>
              <a:ext cx="500309" cy="248479"/>
            </a:xfrm>
            <a:prstGeom prst="rightArrow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7"/>
            <p:cNvSpPr/>
            <p:nvPr/>
          </p:nvSpPr>
          <p:spPr>
            <a:xfrm rot="5400000">
              <a:off x="9801371" y="1688219"/>
              <a:ext cx="500309" cy="248479"/>
            </a:xfrm>
            <a:prstGeom prst="rightArrow">
              <a:avLst/>
            </a:prstGeom>
            <a:solidFill>
              <a:srgbClr val="07A6DF"/>
            </a:solidFill>
            <a:ln>
              <a:solidFill>
                <a:srgbClr val="07A6DF"/>
              </a:soli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17830" y="1267159"/>
              <a:ext cx="1135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Original Dates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178686" y="1254611"/>
              <a:ext cx="10567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/>
                <a:t>Revised Dates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572066" y="1267158"/>
              <a:ext cx="97815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/>
                <a:t>Actual Dates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581087" y="2121062"/>
              <a:ext cx="991289" cy="3435737"/>
            </a:xfrm>
            <a:prstGeom prst="roundRect">
              <a:avLst/>
            </a:prstGeom>
            <a:solidFill>
              <a:srgbClr val="FF0000">
                <a:alpha val="10000"/>
              </a:srgbClr>
            </a:solidFill>
            <a:ln>
              <a:solidFill>
                <a:srgbClr val="FF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9549750" y="2121062"/>
              <a:ext cx="991289" cy="3435737"/>
            </a:xfrm>
            <a:prstGeom prst="roundRect">
              <a:avLst/>
            </a:prstGeom>
            <a:solidFill>
              <a:srgbClr val="07A6DF">
                <a:alpha val="10000"/>
              </a:srgbClr>
            </a:solidFill>
            <a:ln>
              <a:solidFill>
                <a:srgbClr val="07A6D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8216787" y="2121062"/>
              <a:ext cx="991289" cy="3435737"/>
            </a:xfrm>
            <a:prstGeom prst="roundRect">
              <a:avLst/>
            </a:prstGeom>
            <a:solidFill>
              <a:srgbClr val="FFC000">
                <a:alpha val="10000"/>
              </a:srgbClr>
            </a:solidFill>
            <a:ln>
              <a:solidFill>
                <a:srgbClr val="FFC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134776"/>
            <a:ext cx="8844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Updating a Procurement Plan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11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</a:p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As Required/Annual/Bi-annual Basis</a:t>
            </a:r>
          </a:p>
        </p:txBody>
      </p:sp>
    </p:spTree>
    <p:extLst>
      <p:ext uri="{BB962C8B-B14F-4D97-AF65-F5344CB8AC3E}">
        <p14:creationId xmlns:p14="http://schemas.microsoft.com/office/powerpoint/2010/main" val="347526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2566"/>
          <a:stretch/>
        </p:blipFill>
        <p:spPr>
          <a:xfrm>
            <a:off x="400050" y="1428750"/>
            <a:ext cx="10858500" cy="48826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503" y="89937"/>
            <a:ext cx="901400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View of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New Procurement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Activity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&amp; </a:t>
            </a:r>
          </a:p>
          <a:p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Option of Sending Activity to the Bank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12: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1090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1558"/>
          <a:stretch/>
        </p:blipFill>
        <p:spPr>
          <a:xfrm>
            <a:off x="327628" y="1748373"/>
            <a:ext cx="10934700" cy="50359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19330"/>
            <a:ext cx="104063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Sending a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Procurement Plan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to the Bank - 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13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Formulating a Forwarding Email to the Bank</a:t>
            </a:r>
          </a:p>
        </p:txBody>
      </p:sp>
    </p:spTree>
    <p:extLst>
      <p:ext uri="{BB962C8B-B14F-4D97-AF65-F5344CB8AC3E}">
        <p14:creationId xmlns:p14="http://schemas.microsoft.com/office/powerpoint/2010/main" val="157411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4191"/>
          <a:stretch/>
        </p:blipFill>
        <p:spPr>
          <a:xfrm>
            <a:off x="461509" y="1128890"/>
            <a:ext cx="10928758" cy="48203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1509" y="36582"/>
            <a:ext cx="51042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Communication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Log </a:t>
            </a:r>
            <a:endParaRPr lang="en-US" sz="3600" b="1" dirty="0">
              <a:solidFill>
                <a:srgbClr val="00B0F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44179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2819"/>
          <a:stretch/>
        </p:blipFill>
        <p:spPr>
          <a:xfrm>
            <a:off x="457023" y="1095022"/>
            <a:ext cx="10858573" cy="49445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023" y="67359"/>
            <a:ext cx="50016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Communication Log</a:t>
            </a:r>
          </a:p>
        </p:txBody>
      </p:sp>
    </p:spTree>
    <p:extLst>
      <p:ext uri="{BB962C8B-B14F-4D97-AF65-F5344CB8AC3E}">
        <p14:creationId xmlns:p14="http://schemas.microsoft.com/office/powerpoint/2010/main" val="23700717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2424"/>
          <a:stretch/>
        </p:blipFill>
        <p:spPr>
          <a:xfrm>
            <a:off x="213154" y="1106311"/>
            <a:ext cx="11200370" cy="51025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289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74340" y="67359"/>
            <a:ext cx="12428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View of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Procurement Activities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in Procurement Plan- Step 10</a:t>
            </a:r>
          </a:p>
        </p:txBody>
      </p:sp>
    </p:spTree>
    <p:extLst>
      <p:ext uri="{BB962C8B-B14F-4D97-AF65-F5344CB8AC3E}">
        <p14:creationId xmlns:p14="http://schemas.microsoft.com/office/powerpoint/2010/main" val="1125876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261" y="948267"/>
            <a:ext cx="10358741" cy="54638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67359"/>
            <a:ext cx="7732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Uploading bid documents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- Step 1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13258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04800" y="67359"/>
            <a:ext cx="7732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Uploading bid documents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 2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15" y="968964"/>
            <a:ext cx="10739086" cy="564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0"/>
            <a:ext cx="7732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Uploading bid documents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 3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44" y="1004711"/>
            <a:ext cx="10690578" cy="565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52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143" y="885995"/>
            <a:ext cx="10791275" cy="5683044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New procurement methods </a:t>
            </a:r>
            <a:r>
              <a:rPr lang="en-US" sz="2800" b="1" dirty="0" smtClean="0">
                <a:solidFill>
                  <a:srgbClr val="006666"/>
                </a:solidFill>
              </a:rPr>
              <a:t>- as </a:t>
            </a:r>
            <a:r>
              <a:rPr lang="en-US" sz="2800" b="1" dirty="0">
                <a:solidFill>
                  <a:srgbClr val="006666"/>
                </a:solidFill>
              </a:rPr>
              <a:t>per the new procurement </a:t>
            </a:r>
            <a:r>
              <a:rPr lang="en-US" sz="2800" b="1" dirty="0" smtClean="0">
                <a:solidFill>
                  <a:srgbClr val="006666"/>
                </a:solidFill>
              </a:rPr>
              <a:t>framework</a:t>
            </a:r>
          </a:p>
          <a:p>
            <a:pPr>
              <a:spcBef>
                <a:spcPts val="1800"/>
              </a:spcBef>
            </a:pPr>
            <a: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Partial on-line approval </a:t>
            </a:r>
            <a: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of procurement plan </a:t>
            </a:r>
            <a:r>
              <a:rPr lang="en-US" b="1" dirty="0" smtClean="0">
                <a:solidFill>
                  <a:srgbClr val="006666"/>
                </a:solidFill>
              </a:rPr>
              <a:t>previously not available</a:t>
            </a:r>
            <a:endParaRPr lang="en-US" sz="2800" b="1" dirty="0" smtClean="0">
              <a:solidFill>
                <a:srgbClr val="006666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Actual </a:t>
            </a:r>
            <a: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dates of procurement activities </a:t>
            </a:r>
            <a:r>
              <a:rPr lang="en-US" sz="2800" b="1" dirty="0" smtClean="0">
                <a:solidFill>
                  <a:srgbClr val="006666"/>
                </a:solidFill>
              </a:rPr>
              <a:t>captured [provided entered !]</a:t>
            </a:r>
          </a:p>
          <a:p>
            <a:pPr marL="0" indent="0">
              <a:spcBef>
                <a:spcPts val="1800"/>
              </a:spcBef>
              <a:buNone/>
            </a:pPr>
            <a:endParaRPr lang="en-US" sz="2800" b="1" dirty="0">
              <a:solidFill>
                <a:srgbClr val="006666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endParaRPr lang="en-US" sz="40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627063" indent="-627063">
              <a:spcBef>
                <a:spcPts val="1800"/>
              </a:spcBef>
              <a:buFont typeface="Wingdings" panose="05000000000000000000" pitchFamily="2" charset="2"/>
              <a:buChar char="v"/>
            </a:pPr>
            <a:endParaRPr lang="en-US" sz="2800" b="1" dirty="0" smtClean="0">
              <a:solidFill>
                <a:srgbClr val="006666"/>
              </a:solidFill>
            </a:endParaRPr>
          </a:p>
          <a:p>
            <a:pPr marL="627063" indent="-627063">
              <a:buFont typeface="Wingdings" panose="05000000000000000000" pitchFamily="2" charset="2"/>
              <a:buChar char="v"/>
            </a:pPr>
            <a:endParaRPr lang="en-US" sz="2100" b="1" dirty="0">
              <a:solidFill>
                <a:srgbClr val="00666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5433"/>
            <a:ext cx="12192000" cy="7625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807" y="-162488"/>
            <a:ext cx="11149721" cy="1205226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STEP: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Features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792" y="3813243"/>
            <a:ext cx="2300722" cy="216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43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0"/>
            <a:ext cx="98777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Uploading bid documents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 4</a:t>
            </a:r>
          </a:p>
          <a:p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Save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1200329"/>
            <a:ext cx="10531233" cy="552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4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77328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Uploading bid documents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 5</a:t>
            </a:r>
          </a:p>
          <a:p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Send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to Bank</a:t>
            </a: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44" y="1176162"/>
            <a:ext cx="10520251" cy="554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47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01712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</a:t>
            </a:r>
            <a:r>
              <a:rPr lang="en-US" sz="3600" b="1" dirty="0" smtClean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Draft Bidding Document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No Objection Issued 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1447447"/>
            <a:ext cx="9132535" cy="472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803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Create Notice –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Specific Procurement Notice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1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99" y="1157462"/>
            <a:ext cx="10128956" cy="527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082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Create Notice –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Specific Procurement Notice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2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10" y="1133122"/>
            <a:ext cx="10068279" cy="526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281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Create Notice –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Specific Procurement Notice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3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672" y="1088018"/>
            <a:ext cx="9658350" cy="510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75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Create Notice –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Specific Procurement Notice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Step 4</a:t>
            </a:r>
          </a:p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Notice gets published automatically.</a:t>
            </a: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1352901"/>
            <a:ext cx="9882277" cy="520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46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Proposal Submission/Opening/Minutes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 1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" y="1276350"/>
            <a:ext cx="9822957" cy="504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10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Proposal Submission/Opening/Minutes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 2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85" y="1313219"/>
            <a:ext cx="9341026" cy="497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771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Proposal Submission/Opening/Minutes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 3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1256774"/>
            <a:ext cx="10125672" cy="524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0048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677" y="-145068"/>
            <a:ext cx="11149721" cy="1205226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STEP: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Features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359" y="1317029"/>
            <a:ext cx="10910356" cy="5266813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</a:pPr>
            <a: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United Nation’s Standard Procurement Service Code </a:t>
            </a:r>
            <a:r>
              <a:rPr lang="en-US" b="1" dirty="0" smtClean="0">
                <a:solidFill>
                  <a:srgbClr val="006666"/>
                </a:solidFill>
              </a:rPr>
              <a:t>[UNSPSC] </a:t>
            </a:r>
            <a:r>
              <a:rPr lang="en-US" b="1" u="sng" dirty="0" smtClean="0">
                <a:solidFill>
                  <a:srgbClr val="006666"/>
                </a:solidFill>
              </a:rPr>
              <a:t>use is mandatory</a:t>
            </a:r>
          </a:p>
          <a:p>
            <a:pPr>
              <a:spcBef>
                <a:spcPts val="1800"/>
              </a:spcBef>
            </a:pPr>
            <a:r>
              <a:rPr lang="en-US" sz="2800" b="1" dirty="0" smtClean="0">
                <a:solidFill>
                  <a:srgbClr val="006666"/>
                </a:solidFill>
              </a:rPr>
              <a:t>STEP </a:t>
            </a:r>
            <a:r>
              <a:rPr lang="en-US" sz="2800" b="1" dirty="0">
                <a:solidFill>
                  <a:srgbClr val="006666"/>
                </a:solidFill>
              </a:rPr>
              <a:t>enables </a:t>
            </a:r>
            <a: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auto publication </a:t>
            </a:r>
            <a:r>
              <a:rPr lang="en-US" sz="2800" b="1" dirty="0">
                <a:solidFill>
                  <a:srgbClr val="006666"/>
                </a:solidFill>
              </a:rPr>
              <a:t>of approved procurement plan, publication notices and contract award information in the Bank’s external website, </a:t>
            </a:r>
            <a:r>
              <a:rPr lang="en-US" sz="2800" b="1" dirty="0" smtClean="0">
                <a:solidFill>
                  <a:srgbClr val="006666"/>
                </a:solidFill>
              </a:rPr>
              <a:t>UNDB online, Worl</a:t>
            </a:r>
            <a:r>
              <a:rPr lang="en-US" b="1" dirty="0" smtClean="0">
                <a:solidFill>
                  <a:srgbClr val="006666"/>
                </a:solidFill>
              </a:rPr>
              <a:t>d Bank Finances App, and World Bank Procurement App</a:t>
            </a:r>
            <a:endParaRPr lang="en-US" sz="2800" b="1" dirty="0">
              <a:solidFill>
                <a:srgbClr val="006666"/>
              </a:solidFill>
            </a:endParaRPr>
          </a:p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66"/>
                </a:solidFill>
              </a:rPr>
              <a:t>Client </a:t>
            </a:r>
            <a:r>
              <a:rPr lang="en-US" b="1" dirty="0">
                <a:solidFill>
                  <a:srgbClr val="006666"/>
                </a:solidFill>
              </a:rPr>
              <a:t>to enter information of </a:t>
            </a:r>
            <a: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bids evaluated, records of </a:t>
            </a:r>
            <a: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bidders</a:t>
            </a:r>
          </a:p>
          <a:p>
            <a:pPr>
              <a:spcBef>
                <a:spcPts val="1800"/>
              </a:spcBef>
            </a:pPr>
            <a:endParaRPr lang="en-US" sz="40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0" indent="0">
              <a:spcBef>
                <a:spcPts val="1800"/>
              </a:spcBef>
              <a:buNone/>
            </a:pPr>
            <a:endParaRPr lang="en-US" sz="2800" b="1" dirty="0" smtClean="0">
              <a:solidFill>
                <a:srgbClr val="006666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endParaRPr lang="en-US" sz="2800" b="1" dirty="0" smtClean="0">
              <a:solidFill>
                <a:srgbClr val="006666"/>
              </a:solidFill>
            </a:endParaRPr>
          </a:p>
          <a:p>
            <a:pPr marL="627063" indent="-627063">
              <a:buFont typeface="Wingdings" panose="05000000000000000000" pitchFamily="2" charset="2"/>
              <a:buChar char="v"/>
            </a:pPr>
            <a:endParaRPr lang="en-US" sz="2100" b="1" dirty="0">
              <a:solidFill>
                <a:srgbClr val="006666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95433"/>
            <a:ext cx="12192000" cy="76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0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Proposal Submission/Opening/Minutes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 4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21" y="1143885"/>
            <a:ext cx="9877779" cy="520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4976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Proposal Submission/Opening/Minutes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- Step 5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21" y="1143885"/>
            <a:ext cx="9877779" cy="520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31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Details of Bid Evaluation Report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Step- 1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43" y="1128888"/>
            <a:ext cx="9588501" cy="511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8413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Details of Bid Evaluation Report - Step- 2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" y="1233487"/>
            <a:ext cx="9950049" cy="521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97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Details of Bid Evaluation Report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Step- 3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32" y="1115305"/>
            <a:ext cx="10189071" cy="527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0789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Details of Bid Evaluation Report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Step- 4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63" y="1256773"/>
            <a:ext cx="9795099" cy="515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040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Details of Bid Evaluation Report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Step- 5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1058862"/>
            <a:ext cx="10239375" cy="535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2761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Details of Bid Evaluation Report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Step- 6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49" y="1257300"/>
            <a:ext cx="10027071" cy="526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987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Details of Bid Evaluation Report </a:t>
            </a:r>
            <a:r>
              <a:rPr lang="en-US" sz="3600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Step- 7</a:t>
            </a:r>
          </a:p>
          <a:p>
            <a:endParaRPr lang="en-US" sz="3600" dirty="0">
              <a:solidFill>
                <a:srgbClr val="00B0F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266824"/>
            <a:ext cx="10199376" cy="529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864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Details of Bid Evaluation Report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Step- 8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1072444"/>
            <a:ext cx="10395656" cy="553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968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818" y="1132188"/>
            <a:ext cx="11028364" cy="4612107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6666"/>
                </a:solidFill>
              </a:rPr>
              <a:t>STEP automatically populates information on any </a:t>
            </a:r>
            <a: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Debarred List /Temporary Suspensions List </a:t>
            </a:r>
            <a:r>
              <a:rPr lang="en-US" b="1" dirty="0" smtClean="0">
                <a:solidFill>
                  <a:srgbClr val="006666"/>
                </a:solidFill>
              </a:rPr>
              <a:t>hit firms when you choose the supplier/contractor/firm name for recommendation of award/shortlist</a:t>
            </a:r>
          </a:p>
          <a:p>
            <a:pPr marL="0" indent="0">
              <a:buNone/>
            </a:pPr>
            <a:endParaRPr lang="en-US" b="1" dirty="0" smtClean="0">
              <a:solidFill>
                <a:srgbClr val="006666"/>
              </a:solidFill>
            </a:endParaRPr>
          </a:p>
          <a:p>
            <a:r>
              <a:rPr lang="en-US" b="1" dirty="0" smtClean="0">
                <a:solidFill>
                  <a:srgbClr val="006666"/>
                </a:solidFill>
              </a:rPr>
              <a:t>The </a:t>
            </a:r>
            <a:r>
              <a:rPr lang="en-US" b="1" dirty="0">
                <a:solidFill>
                  <a:srgbClr val="006666"/>
                </a:solidFill>
              </a:rPr>
              <a:t>Client is required </a:t>
            </a:r>
            <a: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to </a:t>
            </a:r>
            <a: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enter both prior and post review activities</a:t>
            </a:r>
            <a:r>
              <a:rPr lang="en-US" b="1" dirty="0" smtClean="0">
                <a:solidFill>
                  <a:srgbClr val="006666"/>
                </a:solidFill>
              </a:rPr>
              <a:t> to </a:t>
            </a:r>
            <a:r>
              <a:rPr lang="en-US" b="1" dirty="0">
                <a:solidFill>
                  <a:srgbClr val="006666"/>
                </a:solidFill>
              </a:rPr>
              <a:t>be able to capture/generate the report to monitor progress of the project</a:t>
            </a:r>
            <a:r>
              <a:rPr lang="en-US" b="1" dirty="0" smtClean="0">
                <a:solidFill>
                  <a:srgbClr val="006666"/>
                </a:solidFill>
              </a:rPr>
              <a:t>.  Evaluation report details are however required to be entered only for prior review activities</a:t>
            </a:r>
            <a:endParaRPr lang="en-US" b="1" dirty="0">
              <a:solidFill>
                <a:srgbClr val="00666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5433"/>
            <a:ext cx="12192000" cy="7625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368" y="59157"/>
            <a:ext cx="11149721" cy="697831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STEP: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Features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6061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Details of Bid Evaluation Report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Step- 9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1247774"/>
            <a:ext cx="10272059" cy="540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76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Finalization of Award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</a:t>
            </a:r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Step- 1</a:t>
            </a: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37" y="1586441"/>
            <a:ext cx="83629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351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Finalization of Award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Step- 2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247774"/>
            <a:ext cx="9952588" cy="520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369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Finalization of Award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Step- 3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223" y="1313219"/>
            <a:ext cx="8260821" cy="439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05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Signed Contract Stage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Step- 1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1001324"/>
            <a:ext cx="10116961" cy="526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45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Signed Contract Stage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Step- 2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76" y="1256774"/>
            <a:ext cx="9356813" cy="4878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59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Signed Contract Stage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Step- 3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1121308"/>
            <a:ext cx="10112258" cy="489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47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Signed Contract Stage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Step- 4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1238249"/>
            <a:ext cx="9939541" cy="529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60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Amendment to Contract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Step- 1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56774"/>
            <a:ext cx="9939896" cy="522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51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Amendment to Contract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Step- 2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77" y="1060626"/>
            <a:ext cx="10306974" cy="540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571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042" y="1442814"/>
            <a:ext cx="5137128" cy="4412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" name="Diagram 8"/>
          <p:cNvGraphicFramePr/>
          <p:nvPr>
            <p:extLst/>
          </p:nvPr>
        </p:nvGraphicFramePr>
        <p:xfrm>
          <a:off x="6818811" y="1416688"/>
          <a:ext cx="3744688" cy="4473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114902" y="1802675"/>
            <a:ext cx="444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524205" y="2834640"/>
            <a:ext cx="444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524205" y="3866606"/>
            <a:ext cx="444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97485" y="4924698"/>
            <a:ext cx="444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34" name="Titel 1"/>
          <p:cNvSpPr txBox="1">
            <a:spLocks/>
          </p:cNvSpPr>
          <p:nvPr/>
        </p:nvSpPr>
        <p:spPr bwMode="auto">
          <a:xfrm>
            <a:off x="7746274" y="1219218"/>
            <a:ext cx="2167902" cy="4471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18000" numCol="1" anchor="ctr" anchorCtr="0" compatLnSpc="1">
            <a:prstTxWarp prst="textNoShape">
              <a:avLst/>
            </a:prstTxWarp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2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en-US" sz="1600" dirty="0">
                <a:solidFill>
                  <a:srgbClr val="FF0000"/>
                </a:solidFill>
                <a:latin typeface="Andes" panose="02000000000000000000" pitchFamily="50" charset="0"/>
                <a:ea typeface="Verdana" pitchFamily="34" charset="0"/>
                <a:cs typeface="Verdana" pitchFamily="34" charset="0"/>
              </a:rPr>
              <a:t>Automated </a:t>
            </a:r>
            <a:r>
              <a:rPr lang="en-US" sz="1600" dirty="0" smtClean="0">
                <a:solidFill>
                  <a:srgbClr val="FF0000"/>
                </a:solidFill>
                <a:latin typeface="Andes" panose="02000000000000000000" pitchFamily="50" charset="0"/>
                <a:ea typeface="Verdana" pitchFamily="34" charset="0"/>
                <a:cs typeface="Verdana" pitchFamily="34" charset="0"/>
              </a:rPr>
              <a:t>Publication to 4 electronic outlets</a:t>
            </a:r>
            <a:endParaRPr lang="en-US" sz="1600" dirty="0">
              <a:solidFill>
                <a:srgbClr val="FF0000"/>
              </a:solidFill>
              <a:latin typeface="Andes" panose="02000000000000000000" pitchFamily="50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5468680" y="3423688"/>
            <a:ext cx="1903231" cy="435935"/>
          </a:xfrm>
          <a:prstGeom prst="rightArrow">
            <a:avLst/>
          </a:prstGeom>
          <a:solidFill>
            <a:srgbClr val="C00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Automated Publication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139"/>
            <a:ext cx="12192000" cy="78105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186268" y="90008"/>
            <a:ext cx="1194646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STEP: Features : Automatic publication of Procurement Notices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6095433"/>
            <a:ext cx="12192000" cy="76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3969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Amendment to Contract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- Step- 3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00B0F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266824"/>
            <a:ext cx="10204114" cy="533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4005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Amendment to Contract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Step- 4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4" y="1252537"/>
            <a:ext cx="9941195" cy="529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43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977" y="56445"/>
            <a:ext cx="1114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Amendment to Contract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- Step- 5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30" y="1054629"/>
            <a:ext cx="10055648" cy="540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461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1640" y="981523"/>
            <a:ext cx="10126769" cy="55588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83" y="105648"/>
            <a:ext cx="11149721" cy="736127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STEP: </a:t>
            </a:r>
            <a:r>
              <a:rPr lang="en-US" sz="3600" b="1" dirty="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Client monitoring dashboard</a:t>
            </a:r>
          </a:p>
        </p:txBody>
      </p:sp>
    </p:spTree>
    <p:extLst>
      <p:ext uri="{BB962C8B-B14F-4D97-AF65-F5344CB8AC3E}">
        <p14:creationId xmlns:p14="http://schemas.microsoft.com/office/powerpoint/2010/main" val="35020632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9466" y="1556270"/>
            <a:ext cx="3702729" cy="373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44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789" y="781050"/>
            <a:ext cx="10025285" cy="58589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0404"/>
            <a:ext cx="12192000" cy="7810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-16934"/>
            <a:ext cx="9371220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8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System Set Up :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24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System </a:t>
            </a:r>
            <a:r>
              <a:rPr lang="en-US" sz="24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generated notification once the project is setup in STEP by the Bank </a:t>
            </a:r>
          </a:p>
        </p:txBody>
      </p:sp>
    </p:spTree>
    <p:extLst>
      <p:ext uri="{BB962C8B-B14F-4D97-AF65-F5344CB8AC3E}">
        <p14:creationId xmlns:p14="http://schemas.microsoft.com/office/powerpoint/2010/main" val="964577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4" y="2542585"/>
            <a:ext cx="11745154" cy="1205226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STEP </a:t>
            </a:r>
            <a: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 </a:t>
            </a:r>
            <a: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Using the System : Preferred Browsers, and URL</a:t>
            </a:r>
            <a: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sz="40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>
                <a:solidFill>
                  <a:srgbClr val="CC0066"/>
                </a:solidFill>
                <a:latin typeface="Calisto MT" panose="02040603050505030304" pitchFamily="18" charset="0"/>
                <a:ea typeface="+mn-ea"/>
                <a:cs typeface="+mn-cs"/>
              </a:rPr>
              <a:t/>
            </a:r>
            <a:br>
              <a:rPr lang="en-US" dirty="0">
                <a:solidFill>
                  <a:srgbClr val="CC0066"/>
                </a:solidFill>
                <a:latin typeface="Calisto MT" panose="02040603050505030304" pitchFamily="18" charset="0"/>
                <a:ea typeface="+mn-ea"/>
                <a:cs typeface="+mn-cs"/>
              </a:rPr>
            </a:br>
            <a:r>
              <a:rPr lang="en-US" dirty="0" smtClean="0">
                <a:solidFill>
                  <a:srgbClr val="CC0066"/>
                </a:solidFill>
                <a:latin typeface="Calisto MT" panose="02040603050505030304" pitchFamily="18" charset="0"/>
                <a:ea typeface="+mn-ea"/>
                <a:cs typeface="+mn-cs"/>
              </a:rPr>
              <a:t/>
            </a:r>
            <a:br>
              <a:rPr lang="en-US" dirty="0" smtClean="0">
                <a:solidFill>
                  <a:srgbClr val="CC0066"/>
                </a:solidFill>
                <a:latin typeface="Calisto MT" panose="02040603050505030304" pitchFamily="18" charset="0"/>
                <a:ea typeface="+mn-ea"/>
                <a:cs typeface="+mn-cs"/>
              </a:rPr>
            </a:br>
            <a:r>
              <a:rPr lang="en-US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Preferred</a:t>
            </a:r>
            <a:r>
              <a:rPr lang="en-US" dirty="0" smtClean="0">
                <a:solidFill>
                  <a:srgbClr val="CC0066"/>
                </a:solidFill>
                <a:latin typeface="Calisto MT" panose="02040603050505030304" pitchFamily="18" charset="0"/>
                <a:ea typeface="+mn-ea"/>
                <a:cs typeface="+mn-cs"/>
              </a:rPr>
              <a:t> </a:t>
            </a:r>
            <a:r>
              <a:rPr lang="en-US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Browser :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  <a:t>Google Chrome</a:t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</a:b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  <a:t/>
            </a:r>
            <a:br>
              <a:rPr lang="en-US" b="1" dirty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</a:br>
            <a:r>
              <a:rPr lang="en-US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Other browsers that support STEP :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  <a:t>Internet Explorer, Firefox</a:t>
            </a:r>
            <a:r>
              <a:rPr lang="en-US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en-US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solidFill>
                  <a:srgbClr val="CC0066"/>
                </a:solidFill>
                <a:latin typeface="Calisto MT" panose="02040603050505030304" pitchFamily="18" charset="0"/>
                <a:ea typeface="+mn-ea"/>
                <a:cs typeface="+mn-cs"/>
              </a:rPr>
              <a:t/>
            </a:r>
            <a:br>
              <a:rPr lang="en-US" dirty="0" smtClean="0">
                <a:solidFill>
                  <a:srgbClr val="CC0066"/>
                </a:solidFill>
                <a:latin typeface="Calisto MT" panose="02040603050505030304" pitchFamily="18" charset="0"/>
                <a:ea typeface="+mn-ea"/>
                <a:cs typeface="+mn-cs"/>
              </a:rPr>
            </a:br>
            <a:r>
              <a:rPr lang="en-US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Accessing </a:t>
            </a:r>
            <a:r>
              <a:rPr lang="en-US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the </a:t>
            </a:r>
            <a:r>
              <a:rPr lang="en-US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System : </a:t>
            </a:r>
            <a:r>
              <a:rPr lang="en-US" sz="40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URL :</a:t>
            </a:r>
            <a:r>
              <a:rPr lang="en-US" dirty="0">
                <a:solidFill>
                  <a:srgbClr val="CC0066"/>
                </a:solidFill>
                <a:latin typeface="Calisto MT" panose="02040603050505030304" pitchFamily="18" charset="0"/>
                <a:ea typeface="+mn-ea"/>
                <a:cs typeface="+mn-cs"/>
              </a:rPr>
              <a:t> </a:t>
            </a:r>
            <a:r>
              <a:rPr lang="en-US" sz="4400" b="1" cap="none" dirty="0" smtClean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  <a:hlinkClick r:id="rId3"/>
              </a:rPr>
              <a:t>www.step.worldbank.org</a:t>
            </a:r>
            <a:r>
              <a:rPr lang="en-US" sz="4400" b="1" cap="none" dirty="0" smtClean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  <a:t/>
            </a:r>
            <a:br>
              <a:rPr lang="en-US" sz="4400" b="1" cap="none" dirty="0" smtClean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</a:br>
            <a:r>
              <a:rPr lang="en-US" sz="4400" b="1" cap="none" dirty="0" smtClean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  <a:t> </a:t>
            </a:r>
            <a:br>
              <a:rPr lang="en-US" sz="4400" b="1" cap="none" dirty="0" smtClean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</a:br>
            <a:r>
              <a:rPr lang="en-US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Click on :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  <a:t>‘LOGIN’</a:t>
            </a:r>
            <a:r>
              <a:rPr lang="en-US" sz="4400" b="1" cap="none" dirty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  <a:t/>
            </a:r>
            <a:br>
              <a:rPr lang="en-US" sz="4400" b="1" cap="none" dirty="0">
                <a:solidFill>
                  <a:schemeClr val="accent1">
                    <a:lumMod val="75000"/>
                  </a:schemeClr>
                </a:solidFill>
                <a:latin typeface="Calisto MT" panose="02040603050505030304" pitchFamily="18" charset="0"/>
                <a:ea typeface="+mn-ea"/>
                <a:cs typeface="+mn-cs"/>
              </a:rPr>
            </a:br>
            <a:endParaRPr lang="en-US" sz="4400" b="1" cap="none" dirty="0">
              <a:solidFill>
                <a:schemeClr val="accent1">
                  <a:lumMod val="75000"/>
                </a:schemeClr>
              </a:solidFill>
              <a:latin typeface="Calisto MT" panose="020406030505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3785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3097"/>
          <a:stretch/>
        </p:blipFill>
        <p:spPr>
          <a:xfrm>
            <a:off x="499533" y="1523999"/>
            <a:ext cx="10436007" cy="46312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10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1666" y="36582"/>
            <a:ext cx="3801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STEP : Log In 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Screen</a:t>
            </a:r>
            <a:endParaRPr lang="en-US" sz="3600" b="1" dirty="0">
              <a:solidFill>
                <a:srgbClr val="66006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00463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842</Words>
  <Application>Microsoft Office PowerPoint</Application>
  <PresentationFormat>Widescreen</PresentationFormat>
  <Paragraphs>127</Paragraphs>
  <Slides>64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2" baseType="lpstr">
      <vt:lpstr>Andes</vt:lpstr>
      <vt:lpstr>Arial</vt:lpstr>
      <vt:lpstr>Calibri</vt:lpstr>
      <vt:lpstr>Calibri Light</vt:lpstr>
      <vt:lpstr>Calisto MT</vt:lpstr>
      <vt:lpstr>Verdana</vt:lpstr>
      <vt:lpstr>Wingdings</vt:lpstr>
      <vt:lpstr>Office Theme</vt:lpstr>
      <vt:lpstr>PowerPoint Presentation</vt:lpstr>
      <vt:lpstr>STEP – Advantages</vt:lpstr>
      <vt:lpstr>STEP: Features</vt:lpstr>
      <vt:lpstr>STEP: Features</vt:lpstr>
      <vt:lpstr>STEP: Features</vt:lpstr>
      <vt:lpstr>PowerPoint Presentation</vt:lpstr>
      <vt:lpstr>PowerPoint Presentation</vt:lpstr>
      <vt:lpstr> STEP : Using the System : Preferred Browsers, and URL   Preferred Browser : Google Chrome  Other browsers that support STEP : Internet Explorer, Firefox  Accessing the System : URL : www.step.worldbank.org   Click on : ‘LOGIN’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STEP: Client monitoring dashboard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Payal Malik Madan</dc:creator>
  <cp:lastModifiedBy>Pamela Patrick</cp:lastModifiedBy>
  <cp:revision>98</cp:revision>
  <dcterms:created xsi:type="dcterms:W3CDTF">2016-04-12T05:33:50Z</dcterms:created>
  <dcterms:modified xsi:type="dcterms:W3CDTF">2017-07-04T11:43:15Z</dcterms:modified>
</cp:coreProperties>
</file>